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711" r:id="rId3"/>
    <p:sldId id="4743" r:id="rId4"/>
    <p:sldId id="4745" r:id="rId5"/>
    <p:sldId id="4786" r:id="rId6"/>
    <p:sldId id="4787" r:id="rId7"/>
    <p:sldId id="4785" r:id="rId8"/>
    <p:sldId id="4789" r:id="rId9"/>
    <p:sldId id="4790" r:id="rId10"/>
    <p:sldId id="4794" r:id="rId11"/>
    <p:sldId id="4793" r:id="rId12"/>
    <p:sldId id="4792" r:id="rId13"/>
    <p:sldId id="4795" r:id="rId14"/>
    <p:sldId id="4796" r:id="rId15"/>
    <p:sldId id="4797" r:id="rId16"/>
    <p:sldId id="4763" r:id="rId17"/>
    <p:sldId id="4773" r:id="rId18"/>
  </p:sldIdLst>
  <p:sldSz cx="12192000" cy="6858000"/>
  <p:notesSz cx="9872663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Bagot" initials="BB" lastIdx="1" clrIdx="0">
    <p:extLst>
      <p:ext uri="{19B8F6BF-5375-455C-9EA6-DF929625EA0E}">
        <p15:presenceInfo xmlns:p15="http://schemas.microsoft.com/office/powerpoint/2012/main" userId="S-1-5-21-3210268068-3955779823-4248853682-155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E0"/>
    <a:srgbClr val="041936"/>
    <a:srgbClr val="FDC300"/>
    <a:srgbClr val="EDF5F9"/>
    <a:srgbClr val="04244B"/>
    <a:srgbClr val="04254C"/>
    <a:srgbClr val="F0EFEF"/>
    <a:srgbClr val="FFD967"/>
    <a:srgbClr val="FDFDFD"/>
    <a:srgbClr val="EF3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236" autoAdjust="0"/>
  </p:normalViewPr>
  <p:slideViewPr>
    <p:cSldViewPr>
      <p:cViewPr varScale="1">
        <p:scale>
          <a:sx n="87" d="100"/>
          <a:sy n="87" d="100"/>
        </p:scale>
        <p:origin x="870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298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ork03\STATEC\statec_1\COMMUN\Projets\STATNEWS\Communiqu&#233;s%20de%20presse\2024\STNXX-Handicap\RP2021%20-%20Handica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ei271\AppData\Local\Microsoft\Windows\INetCache\Content.Outlook\O1V4HCRP\RP2021%20-%20Handica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ork03\STATEC\statec_1\COMMUN\Projets\STATNEWS\Communiqu&#233;s%20de%20presse\2024\STNXX-Handicap\RP2021%20-%20Handica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ei271\AppData\Local\Microsoft\Windows\INetCache\Content.Outlook\O1V4HCRP\RP2021%20-%20Handica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work03\STATEC\statec_1\COMMUN\Projets\STATNEWS\Communiqu&#233;s%20de%20presse\2024\STNXX-Handicap\RP2021%20-%20Handica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work03\STATEC\statec_1\COMMUN\Projets\STATNEWS\Communiqu&#233;s%20de%20presse\2024\STNXX-Handicap\RP2021%20-%20Handicap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14790337488777E-2"/>
          <c:y val="2.0146790983433738E-2"/>
          <c:w val="0.90085655774815532"/>
          <c:h val="0.74321455617562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'gr2'!$J$3</c:f>
              <c:strCache>
                <c:ptCount val="1"/>
                <c:pt idx="0">
                  <c:v>Handicap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'gr2'!$I$4:$I$23</c:f>
              <c:strCache>
                <c:ptCount val="20"/>
                <c:pt idx="0">
                  <c:v>Moins de 5 ans</c:v>
                </c:pt>
                <c:pt idx="1">
                  <c:v>5 à 9 ans</c:v>
                </c:pt>
                <c:pt idx="2">
                  <c:v>10 à 14 ans</c:v>
                </c:pt>
                <c:pt idx="3">
                  <c:v>15 à 19 ans</c:v>
                </c:pt>
                <c:pt idx="4">
                  <c:v>20 à 24 ans</c:v>
                </c:pt>
                <c:pt idx="5">
                  <c:v>25 à 29 ans</c:v>
                </c:pt>
                <c:pt idx="6">
                  <c:v>30 à 34 ans</c:v>
                </c:pt>
                <c:pt idx="7">
                  <c:v>35 à 39 ans</c:v>
                </c:pt>
                <c:pt idx="8">
                  <c:v>40 à 44 ans</c:v>
                </c:pt>
                <c:pt idx="9">
                  <c:v>45 à 49 ans</c:v>
                </c:pt>
                <c:pt idx="10">
                  <c:v>50 à 54 ans</c:v>
                </c:pt>
                <c:pt idx="11">
                  <c:v>55 à 59 ans</c:v>
                </c:pt>
                <c:pt idx="12">
                  <c:v>60 à 64 ans</c:v>
                </c:pt>
                <c:pt idx="13">
                  <c:v>65 à 69 ans</c:v>
                </c:pt>
                <c:pt idx="14">
                  <c:v>70 à 74 ans</c:v>
                </c:pt>
                <c:pt idx="15">
                  <c:v>75 à 79 ans</c:v>
                </c:pt>
                <c:pt idx="16">
                  <c:v>80 à 84 ans</c:v>
                </c:pt>
                <c:pt idx="17">
                  <c:v>85 à 89 ans</c:v>
                </c:pt>
                <c:pt idx="18">
                  <c:v>90 à 94 ans</c:v>
                </c:pt>
                <c:pt idx="19">
                  <c:v>95 ans et plus</c:v>
                </c:pt>
              </c:strCache>
            </c:strRef>
          </c:cat>
          <c:val>
            <c:numRef>
              <c:f>'gr2'!$J$4:$J$23</c:f>
              <c:numCache>
                <c:formatCode>General</c:formatCode>
                <c:ptCount val="20"/>
                <c:pt idx="0">
                  <c:v>2.1541185397521287</c:v>
                </c:pt>
                <c:pt idx="1">
                  <c:v>5.3630173666896184</c:v>
                </c:pt>
                <c:pt idx="2">
                  <c:v>9.0042129452317123</c:v>
                </c:pt>
                <c:pt idx="3">
                  <c:v>11.187339206361582</c:v>
                </c:pt>
                <c:pt idx="4">
                  <c:v>12.358042161024636</c:v>
                </c:pt>
                <c:pt idx="5">
                  <c:v>11.332970097112272</c:v>
                </c:pt>
                <c:pt idx="6">
                  <c:v>9.3992953440293512</c:v>
                </c:pt>
                <c:pt idx="7">
                  <c:v>8.5039055818461708</c:v>
                </c:pt>
                <c:pt idx="8">
                  <c:v>9.6496671555906577</c:v>
                </c:pt>
                <c:pt idx="9">
                  <c:v>12.930908238877661</c:v>
                </c:pt>
                <c:pt idx="10">
                  <c:v>16.80271919315744</c:v>
                </c:pt>
                <c:pt idx="11">
                  <c:v>19.257868899797863</c:v>
                </c:pt>
                <c:pt idx="12">
                  <c:v>18.977873643195103</c:v>
                </c:pt>
                <c:pt idx="13">
                  <c:v>19.224261356241051</c:v>
                </c:pt>
                <c:pt idx="14">
                  <c:v>24.216728153736028</c:v>
                </c:pt>
                <c:pt idx="15">
                  <c:v>33.180322852115367</c:v>
                </c:pt>
                <c:pt idx="16">
                  <c:v>45.463341216942595</c:v>
                </c:pt>
                <c:pt idx="17">
                  <c:v>58.604387291981844</c:v>
                </c:pt>
                <c:pt idx="18">
                  <c:v>71.160877513711156</c:v>
                </c:pt>
                <c:pt idx="19">
                  <c:v>79.175704989154013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0E-4C4C-B67F-50B4F499D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195039"/>
        <c:axId val="2040606383"/>
      </c:barChart>
      <c:catAx>
        <c:axId val="36719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pPr>
            <a:endParaRPr lang="en-US"/>
          </a:p>
        </c:txPr>
        <c:crossAx val="2040606383"/>
        <c:crossesAt val="0"/>
        <c:auto val="1"/>
        <c:lblAlgn val="ctr"/>
        <c:lblOffset val="100"/>
        <c:noMultiLvlLbl val="0"/>
      </c:catAx>
      <c:valAx>
        <c:axId val="2040606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195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'gr3'!$P$29</c:f>
              <c:strCache>
                <c:ptCount val="1"/>
                <c:pt idx="0">
                  <c:v>Léger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'gr3'!$O$30:$O$37</c:f>
              <c:strCache>
                <c:ptCount val="8"/>
                <c:pt idx="0">
                  <c:v>Autiste</c:v>
                </c:pt>
                <c:pt idx="1">
                  <c:v>Trouble du langage</c:v>
                </c:pt>
                <c:pt idx="2">
                  <c:v>Trouble apprentissage</c:v>
                </c:pt>
                <c:pt idx="3">
                  <c:v>Handicap mental</c:v>
                </c:pt>
                <c:pt idx="4">
                  <c:v>Handicap psychique</c:v>
                </c:pt>
                <c:pt idx="5">
                  <c:v>Handicap auditif</c:v>
                </c:pt>
                <c:pt idx="6">
                  <c:v>Mobilité réduite</c:v>
                </c:pt>
                <c:pt idx="7">
                  <c:v>Malvoyant</c:v>
                </c:pt>
              </c:strCache>
            </c:strRef>
          </c:cat>
          <c:val>
            <c:numRef>
              <c:f>'gr3'!$P$30:$P$37</c:f>
              <c:numCache>
                <c:formatCode>0.0</c:formatCode>
                <c:ptCount val="8"/>
                <c:pt idx="0">
                  <c:v>0.46172529152922309</c:v>
                </c:pt>
                <c:pt idx="1">
                  <c:v>0.58018728479581794</c:v>
                </c:pt>
                <c:pt idx="2">
                  <c:v>0.57572103370318151</c:v>
                </c:pt>
                <c:pt idx="3">
                  <c:v>0.5780604985612291</c:v>
                </c:pt>
                <c:pt idx="4">
                  <c:v>0.57444496196242822</c:v>
                </c:pt>
                <c:pt idx="5">
                  <c:v>0.2611693496075016</c:v>
                </c:pt>
                <c:pt idx="6">
                  <c:v>1.3001044252041183</c:v>
                </c:pt>
                <c:pt idx="7">
                  <c:v>6.3210213678212988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B0-4BC4-AE54-68D338B77457}"/>
            </c:ext>
          </c:extLst>
        </c:ser>
        <c:ser>
          <c:idx val="1"/>
          <c:order val="1"/>
          <c:tx>
            <c:strRef>
              <c:f>'gr3'!$Q$29</c:f>
              <c:strCache>
                <c:ptCount val="1"/>
                <c:pt idx="0">
                  <c:v>Modéré ou sévère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'gr3'!$O$30:$O$37</c:f>
              <c:strCache>
                <c:ptCount val="8"/>
                <c:pt idx="0">
                  <c:v>Autiste</c:v>
                </c:pt>
                <c:pt idx="1">
                  <c:v>Trouble du langage</c:v>
                </c:pt>
                <c:pt idx="2">
                  <c:v>Trouble apprentissage</c:v>
                </c:pt>
                <c:pt idx="3">
                  <c:v>Handicap mental</c:v>
                </c:pt>
                <c:pt idx="4">
                  <c:v>Handicap psychique</c:v>
                </c:pt>
                <c:pt idx="5">
                  <c:v>Handicap auditif</c:v>
                </c:pt>
                <c:pt idx="6">
                  <c:v>Mobilité réduite</c:v>
                </c:pt>
                <c:pt idx="7">
                  <c:v>Malvoyant</c:v>
                </c:pt>
              </c:strCache>
            </c:strRef>
          </c:cat>
          <c:val>
            <c:numRef>
              <c:f>'gr3'!$Q$30:$Q$37</c:f>
              <c:numCache>
                <c:formatCode>0.0</c:formatCode>
                <c:ptCount val="8"/>
                <c:pt idx="0">
                  <c:v>1.1000000000000001</c:v>
                </c:pt>
                <c:pt idx="1">
                  <c:v>1.3</c:v>
                </c:pt>
                <c:pt idx="2">
                  <c:v>1.3</c:v>
                </c:pt>
                <c:pt idx="3">
                  <c:v>1.3</c:v>
                </c:pt>
                <c:pt idx="4">
                  <c:v>1.5</c:v>
                </c:pt>
                <c:pt idx="5">
                  <c:v>2.2000000000000002</c:v>
                </c:pt>
                <c:pt idx="6">
                  <c:v>2.6</c:v>
                </c:pt>
                <c:pt idx="7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B0-4BC4-AE54-68D338B77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635744"/>
        <c:axId val="243177855"/>
      </c:barChart>
      <c:catAx>
        <c:axId val="169635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177855"/>
        <c:crosses val="autoZero"/>
        <c:auto val="1"/>
        <c:lblAlgn val="ctr"/>
        <c:lblOffset val="100"/>
        <c:noMultiLvlLbl val="0"/>
      </c:catAx>
      <c:valAx>
        <c:axId val="2431778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63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'gr4'!$C$7:$C$10</c:f>
              <c:strCache>
                <c:ptCount val="4"/>
                <c:pt idx="0">
                  <c:v>Sans indication</c:v>
                </c:pt>
                <c:pt idx="1">
                  <c:v>Sévère</c:v>
                </c:pt>
                <c:pt idx="2">
                  <c:v>Modéré</c:v>
                </c:pt>
                <c:pt idx="3">
                  <c:v>Léger</c:v>
                </c:pt>
              </c:strCache>
            </c:strRef>
          </c:cat>
          <c:val>
            <c:numRef>
              <c:f>'gr4'!$D$7:$D$10</c:f>
              <c:numCache>
                <c:formatCode>0.0</c:formatCode>
                <c:ptCount val="4"/>
                <c:pt idx="0">
                  <c:v>1.3656094412294522</c:v>
                </c:pt>
                <c:pt idx="1">
                  <c:v>2.8564865916761839</c:v>
                </c:pt>
                <c:pt idx="2">
                  <c:v>4.01877526887895</c:v>
                </c:pt>
                <c:pt idx="3">
                  <c:v>6.3688740580995464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2-469A-B28F-FEC5998EAC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2"/>
        <c:overlap val="-8"/>
        <c:axId val="1909474863"/>
        <c:axId val="278687951"/>
      </c:barChart>
      <c:catAx>
        <c:axId val="19094748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pPr>
            <a:endParaRPr lang="en-US"/>
          </a:p>
        </c:txPr>
        <c:crossAx val="278687951"/>
        <c:crosses val="autoZero"/>
        <c:auto val="1"/>
        <c:lblAlgn val="ctr"/>
        <c:lblOffset val="100"/>
        <c:noMultiLvlLbl val="0"/>
      </c:catAx>
      <c:valAx>
        <c:axId val="278687951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909474863"/>
        <c:crosses val="autoZero"/>
        <c:crossBetween val="between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700" b="0">
          <a:solidFill>
            <a:srgbClr val="000000"/>
          </a:solidFill>
          <a:latin typeface="Open Sans" pitchFamily="2" charset="0"/>
          <a:ea typeface="Open Sans" pitchFamily="2" charset="0"/>
          <a:cs typeface="Open Sans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'gr5'!$M$16</c:f>
              <c:strCache>
                <c:ptCount val="1"/>
                <c:pt idx="0">
                  <c:v>handicap: non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'gr5'!$L$17:$L$19</c:f>
              <c:strCache>
                <c:ptCount val="3"/>
                <c:pt idx="0">
                  <c:v>Supérieur</c:v>
                </c:pt>
                <c:pt idx="1">
                  <c:v>Deuxième cycle de l'enseignement secondaire</c:v>
                </c:pt>
                <c:pt idx="2">
                  <c:v>Premier cycle de l'enseignement secondaire</c:v>
                </c:pt>
              </c:strCache>
            </c:strRef>
          </c:cat>
          <c:val>
            <c:numRef>
              <c:f>'gr5'!$M$17:$M$19</c:f>
              <c:numCache>
                <c:formatCode>_-* #,##0.0_-;\-* #,##0.0_-;_-* "-"??_-;_-@_-</c:formatCode>
                <c:ptCount val="3"/>
                <c:pt idx="0">
                  <c:v>38.348774697715662</c:v>
                </c:pt>
                <c:pt idx="1">
                  <c:v>38.451922395982471</c:v>
                </c:pt>
                <c:pt idx="2">
                  <c:v>23.199302906301863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5-4B92-8036-426CF57D0C47}"/>
            </c:ext>
          </c:extLst>
        </c:ser>
        <c:ser>
          <c:idx val="1"/>
          <c:order val="1"/>
          <c:tx>
            <c:strRef>
              <c:f>'gr5'!$N$16</c:f>
              <c:strCache>
                <c:ptCount val="1"/>
                <c:pt idx="0">
                  <c:v>handicap: oui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'gr5'!$L$17:$L$19</c:f>
              <c:strCache>
                <c:ptCount val="3"/>
                <c:pt idx="0">
                  <c:v>Supérieur</c:v>
                </c:pt>
                <c:pt idx="1">
                  <c:v>Deuxième cycle de l'enseignement secondaire</c:v>
                </c:pt>
                <c:pt idx="2">
                  <c:v>Premier cycle de l'enseignement secondaire</c:v>
                </c:pt>
              </c:strCache>
            </c:strRef>
          </c:cat>
          <c:val>
            <c:numRef>
              <c:f>'gr5'!$N$17:$N$19</c:f>
              <c:numCache>
                <c:formatCode>_-* #,##0.0_-;\-* #,##0.0_-;_-* "-"??_-;_-@_-</c:formatCode>
                <c:ptCount val="3"/>
                <c:pt idx="0">
                  <c:v>18.517930311596736</c:v>
                </c:pt>
                <c:pt idx="1">
                  <c:v>38.701839087761648</c:v>
                </c:pt>
                <c:pt idx="2">
                  <c:v>42.780230600641616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45-4B92-8036-426CF57D0C4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2"/>
        <c:overlap val="-8"/>
        <c:axId val="1741120815"/>
        <c:axId val="1178777583"/>
      </c:barChart>
      <c:catAx>
        <c:axId val="17411208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pPr>
            <a:endParaRPr lang="en-US"/>
          </a:p>
        </c:txPr>
        <c:crossAx val="1178777583"/>
        <c:crosses val="autoZero"/>
        <c:auto val="1"/>
        <c:lblAlgn val="ctr"/>
        <c:lblOffset val="100"/>
        <c:noMultiLvlLbl val="0"/>
      </c:catAx>
      <c:valAx>
        <c:axId val="1178777583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741120815"/>
        <c:crosses val="autoZero"/>
        <c:crossBetween val="between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700" b="0">
          <a:solidFill>
            <a:srgbClr val="000000"/>
          </a:solidFill>
          <a:latin typeface="Open Sans" pitchFamily="2" charset="0"/>
          <a:ea typeface="Open Sans" pitchFamily="2" charset="0"/>
          <a:cs typeface="Open Sans" pitchFamily="2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'gr6'!$E$35</c:f>
              <c:strCache>
                <c:ptCount val="1"/>
                <c:pt idx="0">
                  <c:v>Tous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'gr6'!$D$36:$D$41</c:f>
              <c:strCache>
                <c:ptCount val="6"/>
                <c:pt idx="0">
                  <c:v>Autre</c:v>
                </c:pt>
                <c:pt idx="1">
                  <c:v>Chômage</c:v>
                </c:pt>
                <c:pt idx="2">
                  <c:v>Travail domestique</c:v>
                </c:pt>
                <c:pt idx="3">
                  <c:v>Elève/étudiant</c:v>
                </c:pt>
                <c:pt idx="4">
                  <c:v>Emploi</c:v>
                </c:pt>
                <c:pt idx="5">
                  <c:v>Retraité / invalidité permanente</c:v>
                </c:pt>
              </c:strCache>
            </c:strRef>
          </c:cat>
          <c:val>
            <c:numRef>
              <c:f>'gr6'!$E$36:$E$41</c:f>
              <c:numCache>
                <c:formatCode>0.0</c:formatCode>
                <c:ptCount val="6"/>
                <c:pt idx="0">
                  <c:v>2.2554855275443511</c:v>
                </c:pt>
                <c:pt idx="1">
                  <c:v>2.9484710550887021</c:v>
                </c:pt>
                <c:pt idx="2">
                  <c:v>3.5305788982259569</c:v>
                </c:pt>
                <c:pt idx="3">
                  <c:v>12.076914098972923</c:v>
                </c:pt>
                <c:pt idx="4">
                  <c:v>34.131360877684408</c:v>
                </c:pt>
                <c:pt idx="5">
                  <c:v>45.057189542483655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BD-41B1-96A2-4BD52D86C543}"/>
            </c:ext>
          </c:extLst>
        </c:ser>
        <c:ser>
          <c:idx val="1"/>
          <c:order val="1"/>
          <c:tx>
            <c:strRef>
              <c:f>'gr6'!$F$35</c:f>
              <c:strCache>
                <c:ptCount val="1"/>
                <c:pt idx="0">
                  <c:v>20-64 ans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4010290631081367E-3"/>
                  <c:y val="1.6670262830233043E-16"/>
                </c:manualLayout>
              </c:layout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Open Sans" pitchFamily="2" charset="0"/>
                      <a:ea typeface="Open Sans" pitchFamily="2" charset="0"/>
                      <a:cs typeface="Open Sans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BD-41B1-96A2-4BD52D86C543}"/>
                </c:ext>
              </c:extLst>
            </c:dLbl>
            <c:dLbl>
              <c:idx val="1"/>
              <c:layout>
                <c:manualLayout>
                  <c:x val="-5.65329494634918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BD-41B1-96A2-4BD52D86C543}"/>
                </c:ext>
              </c:extLst>
            </c:dLbl>
            <c:dLbl>
              <c:idx val="2"/>
              <c:layout>
                <c:manualLayout>
                  <c:x val="-8.3954099014237008E-3"/>
                  <c:y val="4.5464878381450326E-3"/>
                </c:manualLayout>
              </c:layout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Open Sans" pitchFamily="2" charset="0"/>
                      <a:ea typeface="Open Sans" pitchFamily="2" charset="0"/>
                      <a:cs typeface="Open Sans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BD-41B1-96A2-4BD52D86C543}"/>
                </c:ext>
              </c:extLst>
            </c:dLbl>
            <c:dLbl>
              <c:idx val="3"/>
              <c:layout>
                <c:manualLayout>
                  <c:x val="-5.564407945582858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BD-41B1-96A2-4BD52D86C54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'gr6'!$D$36:$D$41</c:f>
              <c:strCache>
                <c:ptCount val="6"/>
                <c:pt idx="0">
                  <c:v>Autre</c:v>
                </c:pt>
                <c:pt idx="1">
                  <c:v>Chômage</c:v>
                </c:pt>
                <c:pt idx="2">
                  <c:v>Travail domestique</c:v>
                </c:pt>
                <c:pt idx="3">
                  <c:v>Elève/étudiant</c:v>
                </c:pt>
                <c:pt idx="4">
                  <c:v>Emploi</c:v>
                </c:pt>
                <c:pt idx="5">
                  <c:v>Retraité / invalidité permanente</c:v>
                </c:pt>
              </c:strCache>
            </c:strRef>
          </c:cat>
          <c:val>
            <c:numRef>
              <c:f>'gr6'!$F$36:$F$41</c:f>
              <c:numCache>
                <c:formatCode>0.0</c:formatCode>
                <c:ptCount val="6"/>
                <c:pt idx="0">
                  <c:v>2.8032251538883912</c:v>
                </c:pt>
                <c:pt idx="1">
                  <c:v>4.9475479004710579</c:v>
                </c:pt>
                <c:pt idx="2">
                  <c:v>3.5690547062393434</c:v>
                </c:pt>
                <c:pt idx="3">
                  <c:v>5.0747045053897057</c:v>
                </c:pt>
                <c:pt idx="4">
                  <c:v>57.104875299829494</c:v>
                </c:pt>
                <c:pt idx="5">
                  <c:v>26.500592434182007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BD-41B1-96A2-4BD52D86C54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2"/>
        <c:overlap val="-8"/>
        <c:axId val="1178441791"/>
        <c:axId val="1172243071"/>
      </c:barChart>
      <c:catAx>
        <c:axId val="11784417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pPr>
            <a:endParaRPr lang="en-US"/>
          </a:p>
        </c:txPr>
        <c:crossAx val="1172243071"/>
        <c:crosses val="autoZero"/>
        <c:auto val="1"/>
        <c:lblAlgn val="ctr"/>
        <c:lblOffset val="100"/>
        <c:noMultiLvlLbl val="0"/>
      </c:catAx>
      <c:valAx>
        <c:axId val="1172243071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178441791"/>
        <c:crosses val="autoZero"/>
        <c:crossBetween val="between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r"/>
      <c:layout>
        <c:manualLayout>
          <c:xMode val="edge"/>
          <c:yMode val="edge"/>
          <c:x val="0.58115290166194011"/>
          <c:y val="0.83747855143767835"/>
          <c:w val="9.2891363931621229E-2"/>
          <c:h val="0.136062321609044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700" b="0">
          <a:solidFill>
            <a:srgbClr val="000000"/>
          </a:solidFill>
          <a:latin typeface="Open Sans" pitchFamily="2" charset="0"/>
          <a:ea typeface="Open Sans" pitchFamily="2" charset="0"/>
          <a:cs typeface="Open Sans" pitchFamily="2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'gr7'!$E$3</c:f>
              <c:strCache>
                <c:ptCount val="1"/>
                <c:pt idx="0">
                  <c:v>Handicap: non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'gr7'!$D$4:$D$12</c:f>
              <c:strCache>
                <c:ptCount val="9"/>
                <c:pt idx="0">
                  <c:v>Industrie</c:v>
                </c:pt>
                <c:pt idx="1">
                  <c:v>HORECA</c:v>
                </c:pt>
                <c:pt idx="2">
                  <c:v>Transport</c:v>
                </c:pt>
                <c:pt idx="3">
                  <c:v>Activités financières et d'assurance</c:v>
                </c:pt>
                <c:pt idx="4">
                  <c:v>Activités spécialisées, scientifiques et techniques</c:v>
                </c:pt>
                <c:pt idx="5">
                  <c:v>Construction</c:v>
                </c:pt>
                <c:pt idx="6">
                  <c:v>Commerce</c:v>
                </c:pt>
                <c:pt idx="7">
                  <c:v>Santé humaine et action sociale</c:v>
                </c:pt>
                <c:pt idx="8">
                  <c:v>Adminstration publique</c:v>
                </c:pt>
              </c:strCache>
            </c:strRef>
          </c:cat>
          <c:val>
            <c:numRef>
              <c:f>'gr7'!$E$4:$E$12</c:f>
              <c:numCache>
                <c:formatCode>0.0%</c:formatCode>
                <c:ptCount val="9"/>
                <c:pt idx="0">
                  <c:v>4.3936539569353408E-2</c:v>
                </c:pt>
                <c:pt idx="1">
                  <c:v>3.9950801040028648E-2</c:v>
                </c:pt>
                <c:pt idx="2">
                  <c:v>4.6676734808264182E-2</c:v>
                </c:pt>
                <c:pt idx="3">
                  <c:v>0.10293377342529594</c:v>
                </c:pt>
                <c:pt idx="4">
                  <c:v>9.3343090089108238E-2</c:v>
                </c:pt>
                <c:pt idx="5">
                  <c:v>6.8728040812301813E-2</c:v>
                </c:pt>
                <c:pt idx="6">
                  <c:v>7.9112757996128436E-2</c:v>
                </c:pt>
                <c:pt idx="7">
                  <c:v>0.10868922137975058</c:v>
                </c:pt>
                <c:pt idx="8">
                  <c:v>0.20378645160285852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C5-49D1-96C1-1988C495996B}"/>
            </c:ext>
          </c:extLst>
        </c:ser>
        <c:ser>
          <c:idx val="1"/>
          <c:order val="1"/>
          <c:tx>
            <c:strRef>
              <c:f>'gr7'!$F$3</c:f>
              <c:strCache>
                <c:ptCount val="1"/>
                <c:pt idx="0">
                  <c:v>Handicap: oui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'gr7'!$D$4:$D$12</c:f>
              <c:strCache>
                <c:ptCount val="9"/>
                <c:pt idx="0">
                  <c:v>Industrie</c:v>
                </c:pt>
                <c:pt idx="1">
                  <c:v>HORECA</c:v>
                </c:pt>
                <c:pt idx="2">
                  <c:v>Transport</c:v>
                </c:pt>
                <c:pt idx="3">
                  <c:v>Activités financières et d'assurance</c:v>
                </c:pt>
                <c:pt idx="4">
                  <c:v>Activités spécialisées, scientifiques et techniques</c:v>
                </c:pt>
                <c:pt idx="5">
                  <c:v>Construction</c:v>
                </c:pt>
                <c:pt idx="6">
                  <c:v>Commerce</c:v>
                </c:pt>
                <c:pt idx="7">
                  <c:v>Santé humaine et action sociale</c:v>
                </c:pt>
                <c:pt idx="8">
                  <c:v>Adminstration publique</c:v>
                </c:pt>
              </c:strCache>
            </c:strRef>
          </c:cat>
          <c:val>
            <c:numRef>
              <c:f>'gr7'!$F$4:$F$12</c:f>
              <c:numCache>
                <c:formatCode>0.0%</c:formatCode>
                <c:ptCount val="9"/>
                <c:pt idx="0">
                  <c:v>4.8410247488147533E-2</c:v>
                </c:pt>
                <c:pt idx="1">
                  <c:v>4.8671219172719757E-2</c:v>
                </c:pt>
                <c:pt idx="2">
                  <c:v>4.9628115349484581E-2</c:v>
                </c:pt>
                <c:pt idx="3">
                  <c:v>5.4630072637118873E-2</c:v>
                </c:pt>
                <c:pt idx="4">
                  <c:v>5.4673567917880909E-2</c:v>
                </c:pt>
                <c:pt idx="5">
                  <c:v>8.5163759732069064E-2</c:v>
                </c:pt>
                <c:pt idx="6">
                  <c:v>8.9643773650558908E-2</c:v>
                </c:pt>
                <c:pt idx="7">
                  <c:v>0.17472054282110391</c:v>
                </c:pt>
                <c:pt idx="8">
                  <c:v>0.21199599843416989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C5-49D1-96C1-1988C495996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2"/>
        <c:overlap val="-8"/>
        <c:axId val="1178454783"/>
        <c:axId val="805809311"/>
      </c:barChart>
      <c:catAx>
        <c:axId val="11784547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pPr>
            <a:endParaRPr lang="en-US"/>
          </a:p>
        </c:txPr>
        <c:crossAx val="805809311"/>
        <c:crosses val="autoZero"/>
        <c:auto val="1"/>
        <c:lblAlgn val="ctr"/>
        <c:lblOffset val="100"/>
        <c:noMultiLvlLbl val="0"/>
      </c:catAx>
      <c:valAx>
        <c:axId val="8058093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pPr>
            <a:endParaRPr lang="en-US"/>
          </a:p>
        </c:txPr>
        <c:crossAx val="1178454783"/>
        <c:crosses val="autoZero"/>
        <c:crossBetween val="between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700" b="0">
          <a:solidFill>
            <a:srgbClr val="000000"/>
          </a:solidFill>
          <a:latin typeface="Open Sans" pitchFamily="2" charset="0"/>
          <a:ea typeface="Open Sans" pitchFamily="2" charset="0"/>
          <a:cs typeface="Open Sans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230" cy="341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1129" y="0"/>
            <a:ext cx="4279230" cy="341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5FB4A-E81F-465D-AFAB-64372D9E9C98}" type="datetimeFigureOut">
              <a:rPr lang="fr-LU" smtClean="0"/>
              <a:t>07/03/2024</a:t>
            </a:fld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279230" cy="341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1129" y="6456433"/>
            <a:ext cx="4279230" cy="341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45DC-2983-486E-BA96-9D50E47E33A0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435584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2228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56608-7D86-40BF-9F95-AC2A508ADC23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7267" y="3271382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2228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86B34-AE5F-4635-A5CD-F1894C431D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54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2910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33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528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1755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762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626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375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Objectifs de la collaboration</a:t>
            </a:r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64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45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22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E49B864D-7751-41D4-8EF5-B7FB2DC63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938" y="0"/>
            <a:ext cx="5850066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98916A-1D59-449A-9867-17FD3D6DF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6007" y="1358976"/>
            <a:ext cx="4680053" cy="1998016"/>
          </a:xfrm>
        </p:spPr>
        <p:txBody>
          <a:bodyPr anchor="b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E1FF0D5-D16A-4827-A3C1-EBC13FEDBF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6007" y="4746038"/>
            <a:ext cx="4032000" cy="360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b" anchorCtr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err="1"/>
              <a:t>Your</a:t>
            </a:r>
            <a:r>
              <a:rPr lang="fr-FR" dirty="0"/>
              <a:t> Name</a:t>
            </a:r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808C9DC7-AA26-44A2-B083-A7E3F412AE2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84004" y="1089408"/>
            <a:ext cx="144000" cy="2699955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873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seperato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6E6A0ED-5F53-441C-8312-8CFF4F40E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3248998"/>
            <a:ext cx="11180762" cy="1115244"/>
          </a:xfrm>
        </p:spPr>
        <p:txBody>
          <a:bodyPr anchor="b" anchorCtr="0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</a:t>
            </a:r>
            <a:br>
              <a:rPr lang="fr-FR" dirty="0"/>
            </a:br>
            <a:r>
              <a:rPr lang="fr-FR" dirty="0"/>
              <a:t>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CECA99B-A61D-4B8F-A068-FC7CBC5BE8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1381" y="0"/>
            <a:ext cx="2789238" cy="2438400"/>
          </a:xfrm>
          <a:solidFill>
            <a:schemeClr val="accent1"/>
          </a:solidFill>
        </p:spPr>
        <p:txBody>
          <a:bodyPr lIns="180000" tIns="180000" rIns="180000" bIns="180000" anchor="b" anchorCtr="0"/>
          <a:lstStyle>
            <a:lvl1pPr algn="ctr">
              <a:defRPr sz="1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85656F9E-DD9D-4F06-B9B4-04FB645AC7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01381" y="6225980"/>
            <a:ext cx="2789238" cy="632020"/>
          </a:xfrm>
          <a:solidFill>
            <a:schemeClr val="accent1"/>
          </a:solidFill>
        </p:spPr>
        <p:txBody>
          <a:bodyPr lIns="180000" tIns="360000" rIns="180000" bIns="360000" anchor="b" anchorCtr="0"/>
          <a:lstStyle>
            <a:lvl1pPr algn="ctr">
              <a:defRPr sz="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8B6F9F1-7311-48BB-BA3E-B474A66C0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35188" y="4590440"/>
            <a:ext cx="8191500" cy="1115244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1800" indent="0" algn="ctr">
              <a:buNone/>
              <a:defRPr sz="1600" b="0">
                <a:solidFill>
                  <a:schemeClr val="bg1"/>
                </a:solidFill>
              </a:defRPr>
            </a:lvl2pPr>
            <a:lvl3pPr marL="0" indent="0" algn="ctr">
              <a:buNone/>
              <a:defRPr sz="1600" b="0">
                <a:solidFill>
                  <a:schemeClr val="bg1"/>
                </a:solidFill>
              </a:defRPr>
            </a:lvl3pPr>
            <a:lvl4pPr marL="304800" indent="0" algn="ctr">
              <a:buNone/>
              <a:defRPr sz="1600" b="0">
                <a:solidFill>
                  <a:schemeClr val="bg1"/>
                </a:solidFill>
              </a:defRPr>
            </a:lvl4pPr>
            <a:lvl5pPr marL="584200" indent="0" algn="ctr"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A53C44-CE4A-4B39-8145-1F9077B59EAF}"/>
              </a:ext>
            </a:extLst>
          </p:cNvPr>
          <p:cNvSpPr/>
          <p:nvPr userDrawn="1"/>
        </p:nvSpPr>
        <p:spPr>
          <a:xfrm>
            <a:off x="10534453" y="6158219"/>
            <a:ext cx="900010" cy="6320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12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page_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'élément multimédia 3">
            <a:extLst>
              <a:ext uri="{FF2B5EF4-FFF2-40B4-BE49-F238E27FC236}">
                <a16:creationId xmlns:a16="http://schemas.microsoft.com/office/drawing/2014/main" id="{5F51BA2E-66A4-4818-A594-AB9AE1F9444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22" name="Espace réservé du contenu 21">
            <a:extLst>
              <a:ext uri="{FF2B5EF4-FFF2-40B4-BE49-F238E27FC236}">
                <a16:creationId xmlns:a16="http://schemas.microsoft.com/office/drawing/2014/main" id="{F9D17044-6B4A-4E1A-A549-0965550267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-1" y="1"/>
            <a:ext cx="12192001" cy="6857999"/>
          </a:xfrm>
          <a:custGeom>
            <a:avLst/>
            <a:gdLst>
              <a:gd name="connsiteX0" fmla="*/ 155935 w 12192001"/>
              <a:gd name="connsiteY0" fmla="*/ 6309030 h 6857999"/>
              <a:gd name="connsiteX1" fmla="*/ 155935 w 12192001"/>
              <a:gd name="connsiteY1" fmla="*/ 6759035 h 6857999"/>
              <a:gd name="connsiteX2" fmla="*/ 1279147 w 12192001"/>
              <a:gd name="connsiteY2" fmla="*/ 6759035 h 6857999"/>
              <a:gd name="connsiteX3" fmla="*/ 1279147 w 12192001"/>
              <a:gd name="connsiteY3" fmla="*/ 6309030 h 6857999"/>
              <a:gd name="connsiteX4" fmla="*/ 0 w 12192001"/>
              <a:gd name="connsiteY4" fmla="*/ 0 h 6857999"/>
              <a:gd name="connsiteX5" fmla="*/ 12192001 w 12192001"/>
              <a:gd name="connsiteY5" fmla="*/ 0 h 6857999"/>
              <a:gd name="connsiteX6" fmla="*/ 12192001 w 12192001"/>
              <a:gd name="connsiteY6" fmla="*/ 6857999 h 6857999"/>
              <a:gd name="connsiteX7" fmla="*/ 0 w 12192001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7999">
                <a:moveTo>
                  <a:pt x="155935" y="6309030"/>
                </a:moveTo>
                <a:lnTo>
                  <a:pt x="155935" y="6759035"/>
                </a:lnTo>
                <a:lnTo>
                  <a:pt x="1279147" y="6759035"/>
                </a:lnTo>
                <a:lnTo>
                  <a:pt x="1279147" y="630903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3856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00F353-3254-41DA-9FB3-B63071F8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442587" y="1382974"/>
            <a:ext cx="4572000" cy="2133601"/>
            <a:chOff x="2163881" y="2074460"/>
            <a:chExt cx="6858000" cy="3200401"/>
          </a:xfrm>
        </p:grpSpPr>
        <p:sp>
          <p:nvSpPr>
            <p:cNvPr id="9" name="Rounded Rectangle 8"/>
            <p:cNvSpPr/>
            <p:nvPr/>
          </p:nvSpPr>
          <p:spPr>
            <a:xfrm>
              <a:off x="2163881" y="2074460"/>
              <a:ext cx="6858000" cy="320040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21503" y="3577048"/>
              <a:ext cx="1700378" cy="1697813"/>
            </a:xfrm>
            <a:custGeom>
              <a:avLst/>
              <a:gdLst>
                <a:gd name="connsiteX0" fmla="*/ 1700378 w 1700378"/>
                <a:gd name="connsiteY0" fmla="*/ 0 h 1697813"/>
                <a:gd name="connsiteX1" fmla="*/ 1700378 w 1700378"/>
                <a:gd name="connsiteY1" fmla="*/ 1697813 h 1697813"/>
                <a:gd name="connsiteX2" fmla="*/ 0 w 1700378"/>
                <a:gd name="connsiteY2" fmla="*/ 1697813 h 1697813"/>
                <a:gd name="connsiteX3" fmla="*/ 3139 w 1700378"/>
                <a:gd name="connsiteY3" fmla="*/ 1635649 h 1697813"/>
                <a:gd name="connsiteX4" fmla="*/ 1635513 w 1700378"/>
                <a:gd name="connsiteY4" fmla="*/ 3275 h 169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378" h="1697813">
                  <a:moveTo>
                    <a:pt x="1700378" y="0"/>
                  </a:moveTo>
                  <a:lnTo>
                    <a:pt x="1700378" y="1697813"/>
                  </a:lnTo>
                  <a:lnTo>
                    <a:pt x="0" y="1697813"/>
                  </a:lnTo>
                  <a:lnTo>
                    <a:pt x="3139" y="1635649"/>
                  </a:lnTo>
                  <a:cubicBezTo>
                    <a:pt x="90549" y="774945"/>
                    <a:pt x="774809" y="90684"/>
                    <a:pt x="1635513" y="3275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uk-UA" sz="1200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1442587" y="3683000"/>
            <a:ext cx="4572000" cy="2133600"/>
            <a:chOff x="2163881" y="5524500"/>
            <a:chExt cx="6858000" cy="3200400"/>
          </a:xfrm>
        </p:grpSpPr>
        <p:sp>
          <p:nvSpPr>
            <p:cNvPr id="17" name="Rounded Rectangle 16"/>
            <p:cNvSpPr/>
            <p:nvPr/>
          </p:nvSpPr>
          <p:spPr>
            <a:xfrm>
              <a:off x="2163881" y="5524500"/>
              <a:ext cx="6858000" cy="320040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321503" y="5524500"/>
              <a:ext cx="1700378" cy="1697814"/>
            </a:xfrm>
            <a:custGeom>
              <a:avLst/>
              <a:gdLst>
                <a:gd name="connsiteX0" fmla="*/ 0 w 1700378"/>
                <a:gd name="connsiteY0" fmla="*/ 0 h 1697814"/>
                <a:gd name="connsiteX1" fmla="*/ 1700378 w 1700378"/>
                <a:gd name="connsiteY1" fmla="*/ 0 h 1697814"/>
                <a:gd name="connsiteX2" fmla="*/ 1700378 w 1700378"/>
                <a:gd name="connsiteY2" fmla="*/ 1697814 h 1697814"/>
                <a:gd name="connsiteX3" fmla="*/ 1635513 w 1700378"/>
                <a:gd name="connsiteY3" fmla="*/ 1694538 h 1697814"/>
                <a:gd name="connsiteX4" fmla="*/ 3139 w 1700378"/>
                <a:gd name="connsiteY4" fmla="*/ 62164 h 169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378" h="1697814">
                  <a:moveTo>
                    <a:pt x="0" y="0"/>
                  </a:moveTo>
                  <a:lnTo>
                    <a:pt x="1700378" y="0"/>
                  </a:lnTo>
                  <a:lnTo>
                    <a:pt x="1700378" y="1697814"/>
                  </a:lnTo>
                  <a:lnTo>
                    <a:pt x="1635513" y="1694538"/>
                  </a:lnTo>
                  <a:cubicBezTo>
                    <a:pt x="774809" y="1607129"/>
                    <a:pt x="90549" y="922869"/>
                    <a:pt x="3139" y="62164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867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6177413" y="1382974"/>
            <a:ext cx="4572000" cy="2133601"/>
            <a:chOff x="9266120" y="2074460"/>
            <a:chExt cx="6858000" cy="3200401"/>
          </a:xfrm>
        </p:grpSpPr>
        <p:sp>
          <p:nvSpPr>
            <p:cNvPr id="24" name="Rounded Rectangle 23"/>
            <p:cNvSpPr/>
            <p:nvPr/>
          </p:nvSpPr>
          <p:spPr>
            <a:xfrm>
              <a:off x="9266120" y="2074460"/>
              <a:ext cx="6858000" cy="3200400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9266121" y="3577048"/>
              <a:ext cx="1700377" cy="1697813"/>
            </a:xfrm>
            <a:custGeom>
              <a:avLst/>
              <a:gdLst>
                <a:gd name="connsiteX0" fmla="*/ 0 w 1700377"/>
                <a:gd name="connsiteY0" fmla="*/ 0 h 1697813"/>
                <a:gd name="connsiteX1" fmla="*/ 64864 w 1700377"/>
                <a:gd name="connsiteY1" fmla="*/ 3275 h 1697813"/>
                <a:gd name="connsiteX2" fmla="*/ 1697238 w 1700377"/>
                <a:gd name="connsiteY2" fmla="*/ 1635649 h 1697813"/>
                <a:gd name="connsiteX3" fmla="*/ 1700377 w 1700377"/>
                <a:gd name="connsiteY3" fmla="*/ 1697813 h 1697813"/>
                <a:gd name="connsiteX4" fmla="*/ 0 w 1700377"/>
                <a:gd name="connsiteY4" fmla="*/ 1697813 h 169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377" h="1697813">
                  <a:moveTo>
                    <a:pt x="0" y="0"/>
                  </a:moveTo>
                  <a:lnTo>
                    <a:pt x="64864" y="3275"/>
                  </a:lnTo>
                  <a:cubicBezTo>
                    <a:pt x="925569" y="90684"/>
                    <a:pt x="1609829" y="774945"/>
                    <a:pt x="1697238" y="1635649"/>
                  </a:cubicBezTo>
                  <a:lnTo>
                    <a:pt x="1700377" y="1697813"/>
                  </a:lnTo>
                  <a:lnTo>
                    <a:pt x="0" y="1697813"/>
                  </a:lnTo>
                  <a:close/>
                </a:path>
              </a:pathLst>
            </a:cu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uk-UA" sz="1200"/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6177413" y="3683000"/>
            <a:ext cx="4572000" cy="2133600"/>
            <a:chOff x="9266120" y="5524500"/>
            <a:chExt cx="6858000" cy="3200400"/>
          </a:xfrm>
        </p:grpSpPr>
        <p:sp>
          <p:nvSpPr>
            <p:cNvPr id="31" name="Rounded Rectangle 30"/>
            <p:cNvSpPr/>
            <p:nvPr/>
          </p:nvSpPr>
          <p:spPr>
            <a:xfrm>
              <a:off x="9266120" y="5524500"/>
              <a:ext cx="6858000" cy="3200400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9266121" y="5524500"/>
              <a:ext cx="1700377" cy="1697814"/>
            </a:xfrm>
            <a:custGeom>
              <a:avLst/>
              <a:gdLst>
                <a:gd name="connsiteX0" fmla="*/ 0 w 1700377"/>
                <a:gd name="connsiteY0" fmla="*/ 0 h 1697814"/>
                <a:gd name="connsiteX1" fmla="*/ 1700377 w 1700377"/>
                <a:gd name="connsiteY1" fmla="*/ 0 h 1697814"/>
                <a:gd name="connsiteX2" fmla="*/ 1697238 w 1700377"/>
                <a:gd name="connsiteY2" fmla="*/ 62164 h 1697814"/>
                <a:gd name="connsiteX3" fmla="*/ 64864 w 1700377"/>
                <a:gd name="connsiteY3" fmla="*/ 1694538 h 1697814"/>
                <a:gd name="connsiteX4" fmla="*/ 0 w 1700377"/>
                <a:gd name="connsiteY4" fmla="*/ 1697814 h 169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377" h="1697814">
                  <a:moveTo>
                    <a:pt x="0" y="0"/>
                  </a:moveTo>
                  <a:lnTo>
                    <a:pt x="1700377" y="0"/>
                  </a:lnTo>
                  <a:lnTo>
                    <a:pt x="1697238" y="62164"/>
                  </a:lnTo>
                  <a:cubicBezTo>
                    <a:pt x="1609829" y="922869"/>
                    <a:pt x="925569" y="1607129"/>
                    <a:pt x="64864" y="1694538"/>
                  </a:cubicBezTo>
                  <a:lnTo>
                    <a:pt x="0" y="1697814"/>
                  </a:lnTo>
                  <a:close/>
                </a:path>
              </a:pathLst>
            </a:cu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867">
                <a:solidFill>
                  <a:schemeClr val="tx1"/>
                </a:solidFill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776413" y="1719263"/>
            <a:ext cx="3105150" cy="1797050"/>
          </a:xfrm>
        </p:spPr>
        <p:txBody>
          <a:bodyPr/>
          <a:lstStyle>
            <a:lvl1pPr>
              <a:defRPr sz="2400"/>
            </a:lvl1pPr>
            <a:lvl2pPr marL="1800" indent="0">
              <a:buNone/>
              <a:defRPr sz="1800"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76413" y="4019550"/>
            <a:ext cx="3105150" cy="1797050"/>
          </a:xfrm>
        </p:spPr>
        <p:txBody>
          <a:bodyPr/>
          <a:lstStyle>
            <a:lvl1pPr>
              <a:defRPr sz="2400"/>
            </a:lvl1pPr>
            <a:lvl2pPr marL="1800" indent="0">
              <a:buNone/>
              <a:defRPr sz="1800"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310999" y="1719263"/>
            <a:ext cx="3105150" cy="1797050"/>
          </a:xfrm>
        </p:spPr>
        <p:txBody>
          <a:bodyPr/>
          <a:lstStyle>
            <a:lvl1pPr>
              <a:defRPr sz="2400"/>
            </a:lvl1pPr>
            <a:lvl2pPr marL="1800" indent="0">
              <a:buNone/>
              <a:defRPr sz="1800"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310999" y="4019550"/>
            <a:ext cx="3105150" cy="1797050"/>
          </a:xfrm>
        </p:spPr>
        <p:txBody>
          <a:bodyPr/>
          <a:lstStyle>
            <a:lvl1pPr>
              <a:defRPr sz="2400"/>
            </a:lvl1pPr>
            <a:lvl2pPr marL="1800" indent="0">
              <a:buNone/>
              <a:defRPr sz="1800"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044389" y="2681276"/>
            <a:ext cx="970649" cy="835037"/>
          </a:xfrm>
        </p:spPr>
        <p:txBody>
          <a:bodyPr anchor="ctr" anchorCtr="0"/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17" hasCustomPrompt="1"/>
          </p:nvPr>
        </p:nvSpPr>
        <p:spPr>
          <a:xfrm>
            <a:off x="5044389" y="3682738"/>
            <a:ext cx="970649" cy="835037"/>
          </a:xfrm>
        </p:spPr>
        <p:txBody>
          <a:bodyPr anchor="ctr" anchorCtr="0"/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6137967" y="2681276"/>
            <a:ext cx="970649" cy="835037"/>
          </a:xfrm>
        </p:spPr>
        <p:txBody>
          <a:bodyPr anchor="ctr" anchorCtr="0"/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19" hasCustomPrompt="1"/>
          </p:nvPr>
        </p:nvSpPr>
        <p:spPr>
          <a:xfrm>
            <a:off x="6137967" y="3682738"/>
            <a:ext cx="970649" cy="835037"/>
          </a:xfrm>
        </p:spPr>
        <p:txBody>
          <a:bodyPr anchor="ctr" anchorCtr="0"/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8" name="Espace réservé de l'élément multimédia 3">
            <a:extLst>
              <a:ext uri="{FF2B5EF4-FFF2-40B4-BE49-F238E27FC236}">
                <a16:creationId xmlns:a16="http://schemas.microsoft.com/office/drawing/2014/main" id="{5F51BA2E-66A4-4818-A594-AB9AE1F9444D}"/>
              </a:ext>
            </a:extLst>
          </p:cNvPr>
          <p:cNvSpPr>
            <a:spLocks noGrp="1"/>
          </p:cNvSpPr>
          <p:nvPr>
            <p:ph type="media" sz="quarter" idx="22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29" name="Espace réservé de l'élément multimédia 3">
            <a:extLst>
              <a:ext uri="{FF2B5EF4-FFF2-40B4-BE49-F238E27FC236}">
                <a16:creationId xmlns:a16="http://schemas.microsoft.com/office/drawing/2014/main" id="{CCE70FE5-1256-4E4F-9158-9CE05E957E61}"/>
              </a:ext>
            </a:extLst>
          </p:cNvPr>
          <p:cNvSpPr>
            <a:spLocks noGrp="1"/>
          </p:cNvSpPr>
          <p:nvPr>
            <p:ph type="media" sz="quarter" idx="23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86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00F353-3254-41DA-9FB3-B63071F8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95301" y="1600200"/>
            <a:ext cx="11201400" cy="3657600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 marL="1800" indent="0" algn="ctr">
              <a:buNone/>
              <a:defRPr>
                <a:solidFill>
                  <a:schemeClr val="bg2"/>
                </a:solidFill>
              </a:defRPr>
            </a:lvl2pPr>
            <a:lvl3pPr marL="0" indent="0" algn="ctr">
              <a:buNone/>
              <a:defRPr>
                <a:solidFill>
                  <a:schemeClr val="bg2"/>
                </a:solidFill>
              </a:defRPr>
            </a:lvl3pPr>
            <a:lvl4pPr marL="304800" indent="0" algn="ctr">
              <a:buNone/>
              <a:defRPr>
                <a:solidFill>
                  <a:schemeClr val="bg2"/>
                </a:solidFill>
              </a:defRPr>
            </a:lvl4pPr>
            <a:lvl5pPr marL="5842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9" name="Espace réservé de l'élément multimédia 3">
            <a:extLst>
              <a:ext uri="{FF2B5EF4-FFF2-40B4-BE49-F238E27FC236}">
                <a16:creationId xmlns:a16="http://schemas.microsoft.com/office/drawing/2014/main" id="{5318206B-A58B-4247-8181-ACEFFCD03ED7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3568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>
              <a:solidFill>
                <a:schemeClr val="accent4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943" y="2439262"/>
            <a:ext cx="3960044" cy="3918248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tx1"/>
                </a:solidFill>
              </a:defRPr>
            </a:lvl1pPr>
            <a:lvl2pPr algn="r"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tx1"/>
                </a:solidFill>
              </a:defRPr>
            </a:lvl2pPr>
            <a:lvl3pPr algn="r"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tx1"/>
                </a:solidFill>
              </a:defRPr>
            </a:lvl3pPr>
            <a:lvl4pPr algn="r"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tx1"/>
                </a:solidFill>
              </a:defRPr>
            </a:lvl4pPr>
            <a:lvl5pPr algn="r"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356015" y="2439262"/>
            <a:ext cx="3960000" cy="391824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356015" y="1574020"/>
            <a:ext cx="3960000" cy="449941"/>
          </a:xfrm>
        </p:spPr>
        <p:txBody>
          <a:bodyPr anchor="ctr" anchorCtr="0"/>
          <a:lstStyle>
            <a:lvl1pPr>
              <a:defRPr lang="en-US" sz="3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>
              <a:defRPr lang="fr-L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2278F3C-D37F-4F71-833B-1A1EAE0FF99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17531" y="6368255"/>
            <a:ext cx="990011" cy="349036"/>
            <a:chOff x="0" y="861"/>
            <a:chExt cx="7525" cy="265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0D535DD-49DA-4D26-B840-92E4A93869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" y="861"/>
              <a:ext cx="7211" cy="1611"/>
            </a:xfrm>
            <a:custGeom>
              <a:avLst/>
              <a:gdLst>
                <a:gd name="T0" fmla="*/ 44733 w 45066"/>
                <a:gd name="T1" fmla="*/ 6450 h 10066"/>
                <a:gd name="T2" fmla="*/ 43171 w 45066"/>
                <a:gd name="T3" fmla="*/ 6812 h 10066"/>
                <a:gd name="T4" fmla="*/ 41696 w 45066"/>
                <a:gd name="T5" fmla="*/ 8446 h 10066"/>
                <a:gd name="T6" fmla="*/ 40235 w 45066"/>
                <a:gd name="T7" fmla="*/ 2704 h 10066"/>
                <a:gd name="T8" fmla="*/ 43171 w 45066"/>
                <a:gd name="T9" fmla="*/ 2704 h 10066"/>
                <a:gd name="T10" fmla="*/ 43533 w 45066"/>
                <a:gd name="T11" fmla="*/ 3413 h 10066"/>
                <a:gd name="T12" fmla="*/ 45066 w 45066"/>
                <a:gd name="T13" fmla="*/ 3052 h 10066"/>
                <a:gd name="T14" fmla="*/ 41667 w 45066"/>
                <a:gd name="T15" fmla="*/ 0 h 10066"/>
                <a:gd name="T16" fmla="*/ 38268 w 45066"/>
                <a:gd name="T17" fmla="*/ 7709 h 10066"/>
                <a:gd name="T18" fmla="*/ 45066 w 45066"/>
                <a:gd name="T19" fmla="*/ 7709 h 10066"/>
                <a:gd name="T20" fmla="*/ 36339 w 45066"/>
                <a:gd name="T21" fmla="*/ 9950 h 10066"/>
                <a:gd name="T22" fmla="*/ 36700 w 45066"/>
                <a:gd name="T23" fmla="*/ 8678 h 10066"/>
                <a:gd name="T24" fmla="*/ 32853 w 45066"/>
                <a:gd name="T25" fmla="*/ 8330 h 10066"/>
                <a:gd name="T26" fmla="*/ 35948 w 45066"/>
                <a:gd name="T27" fmla="*/ 5640 h 10066"/>
                <a:gd name="T28" fmla="*/ 36324 w 45066"/>
                <a:gd name="T29" fmla="*/ 4426 h 10066"/>
                <a:gd name="T30" fmla="*/ 32853 w 45066"/>
                <a:gd name="T31" fmla="*/ 4078 h 10066"/>
                <a:gd name="T32" fmla="*/ 36194 w 45066"/>
                <a:gd name="T33" fmla="*/ 1735 h 10066"/>
                <a:gd name="T34" fmla="*/ 36556 w 45066"/>
                <a:gd name="T35" fmla="*/ 463 h 10066"/>
                <a:gd name="T36" fmla="*/ 31248 w 45066"/>
                <a:gd name="T37" fmla="*/ 116 h 10066"/>
                <a:gd name="T38" fmla="*/ 30901 w 45066"/>
                <a:gd name="T39" fmla="*/ 9574 h 10066"/>
                <a:gd name="T40" fmla="*/ 36339 w 45066"/>
                <a:gd name="T41" fmla="*/ 9950 h 10066"/>
                <a:gd name="T42" fmla="*/ 22592 w 45066"/>
                <a:gd name="T43" fmla="*/ 463 h 10066"/>
                <a:gd name="T44" fmla="*/ 22953 w 45066"/>
                <a:gd name="T45" fmla="*/ 1735 h 10066"/>
                <a:gd name="T46" fmla="*/ 25007 w 45066"/>
                <a:gd name="T47" fmla="*/ 9574 h 10066"/>
                <a:gd name="T48" fmla="*/ 26627 w 45066"/>
                <a:gd name="T49" fmla="*/ 9950 h 10066"/>
                <a:gd name="T50" fmla="*/ 26974 w 45066"/>
                <a:gd name="T51" fmla="*/ 1735 h 10066"/>
                <a:gd name="T52" fmla="*/ 29389 w 45066"/>
                <a:gd name="T53" fmla="*/ 1374 h 10066"/>
                <a:gd name="T54" fmla="*/ 29028 w 45066"/>
                <a:gd name="T55" fmla="*/ 116 h 10066"/>
                <a:gd name="T56" fmla="*/ 18666 w 45066"/>
                <a:gd name="T57" fmla="*/ 3137 h 10066"/>
                <a:gd name="T58" fmla="*/ 20946 w 45066"/>
                <a:gd name="T59" fmla="*/ 9950 h 10066"/>
                <a:gd name="T60" fmla="*/ 22508 w 45066"/>
                <a:gd name="T61" fmla="*/ 9589 h 10066"/>
                <a:gd name="T62" fmla="*/ 19355 w 45066"/>
                <a:gd name="T63" fmla="*/ 116 h 10066"/>
                <a:gd name="T64" fmla="*/ 17649 w 45066"/>
                <a:gd name="T65" fmla="*/ 477 h 10066"/>
                <a:gd name="T66" fmla="*/ 15204 w 45066"/>
                <a:gd name="T67" fmla="*/ 9950 h 10066"/>
                <a:gd name="T68" fmla="*/ 16810 w 45066"/>
                <a:gd name="T69" fmla="*/ 9589 h 10066"/>
                <a:gd name="T70" fmla="*/ 8432 w 45066"/>
                <a:gd name="T71" fmla="*/ 116 h 10066"/>
                <a:gd name="T72" fmla="*/ 8070 w 45066"/>
                <a:gd name="T73" fmla="*/ 1374 h 10066"/>
                <a:gd name="T74" fmla="*/ 10485 w 45066"/>
                <a:gd name="T75" fmla="*/ 1735 h 10066"/>
                <a:gd name="T76" fmla="*/ 10833 w 45066"/>
                <a:gd name="T77" fmla="*/ 9950 h 10066"/>
                <a:gd name="T78" fmla="*/ 12452 w 45066"/>
                <a:gd name="T79" fmla="*/ 9574 h 10066"/>
                <a:gd name="T80" fmla="*/ 14506 w 45066"/>
                <a:gd name="T81" fmla="*/ 1735 h 10066"/>
                <a:gd name="T82" fmla="*/ 14868 w 45066"/>
                <a:gd name="T83" fmla="*/ 463 h 10066"/>
                <a:gd name="T84" fmla="*/ 8432 w 45066"/>
                <a:gd name="T85" fmla="*/ 116 h 10066"/>
                <a:gd name="T86" fmla="*/ 5250 w 45066"/>
                <a:gd name="T87" fmla="*/ 3312 h 10066"/>
                <a:gd name="T88" fmla="*/ 6812 w 45066"/>
                <a:gd name="T89" fmla="*/ 2950 h 10066"/>
                <a:gd name="T90" fmla="*/ 3500 w 45066"/>
                <a:gd name="T91" fmla="*/ 0 h 10066"/>
                <a:gd name="T92" fmla="*/ 188 w 45066"/>
                <a:gd name="T93" fmla="*/ 3196 h 10066"/>
                <a:gd name="T94" fmla="*/ 3760 w 45066"/>
                <a:gd name="T95" fmla="*/ 5915 h 10066"/>
                <a:gd name="T96" fmla="*/ 4989 w 45066"/>
                <a:gd name="T97" fmla="*/ 7448 h 10066"/>
                <a:gd name="T98" fmla="*/ 1909 w 45066"/>
                <a:gd name="T99" fmla="*/ 7448 h 10066"/>
                <a:gd name="T100" fmla="*/ 1576 w 45066"/>
                <a:gd name="T101" fmla="*/ 6421 h 10066"/>
                <a:gd name="T102" fmla="*/ 0 w 45066"/>
                <a:gd name="T103" fmla="*/ 6797 h 10066"/>
                <a:gd name="T104" fmla="*/ 3456 w 45066"/>
                <a:gd name="T105" fmla="*/ 10066 h 10066"/>
                <a:gd name="T106" fmla="*/ 6899 w 45066"/>
                <a:gd name="T107" fmla="*/ 6595 h 10066"/>
                <a:gd name="T108" fmla="*/ 2675 w 45066"/>
                <a:gd name="T109" fmla="*/ 3616 h 10066"/>
                <a:gd name="T110" fmla="*/ 2082 w 45066"/>
                <a:gd name="T111" fmla="*/ 2618 h 10066"/>
                <a:gd name="T112" fmla="*/ 4903 w 45066"/>
                <a:gd name="T113" fmla="*/ 2618 h 10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066" h="10066">
                  <a:moveTo>
                    <a:pt x="45066" y="6812"/>
                  </a:moveTo>
                  <a:cubicBezTo>
                    <a:pt x="45066" y="6552"/>
                    <a:pt x="44979" y="6450"/>
                    <a:pt x="44733" y="6450"/>
                  </a:cubicBezTo>
                  <a:cubicBezTo>
                    <a:pt x="43533" y="6450"/>
                    <a:pt x="43533" y="6450"/>
                    <a:pt x="43533" y="6450"/>
                  </a:cubicBezTo>
                  <a:cubicBezTo>
                    <a:pt x="43272" y="6450"/>
                    <a:pt x="43171" y="6552"/>
                    <a:pt x="43171" y="6812"/>
                  </a:cubicBezTo>
                  <a:cubicBezTo>
                    <a:pt x="43171" y="7361"/>
                    <a:pt x="43171" y="7361"/>
                    <a:pt x="43171" y="7361"/>
                  </a:cubicBezTo>
                  <a:cubicBezTo>
                    <a:pt x="43171" y="8085"/>
                    <a:pt x="42665" y="8446"/>
                    <a:pt x="41696" y="8446"/>
                  </a:cubicBezTo>
                  <a:cubicBezTo>
                    <a:pt x="40727" y="8446"/>
                    <a:pt x="40235" y="8085"/>
                    <a:pt x="40235" y="7361"/>
                  </a:cubicBezTo>
                  <a:cubicBezTo>
                    <a:pt x="40235" y="2704"/>
                    <a:pt x="40235" y="2704"/>
                    <a:pt x="40235" y="2704"/>
                  </a:cubicBezTo>
                  <a:cubicBezTo>
                    <a:pt x="40235" y="1981"/>
                    <a:pt x="40727" y="1620"/>
                    <a:pt x="41696" y="1620"/>
                  </a:cubicBezTo>
                  <a:cubicBezTo>
                    <a:pt x="42665" y="1620"/>
                    <a:pt x="43171" y="1981"/>
                    <a:pt x="43171" y="2704"/>
                  </a:cubicBezTo>
                  <a:cubicBezTo>
                    <a:pt x="43171" y="3052"/>
                    <a:pt x="43171" y="3052"/>
                    <a:pt x="43171" y="3052"/>
                  </a:cubicBezTo>
                  <a:cubicBezTo>
                    <a:pt x="43171" y="3312"/>
                    <a:pt x="43272" y="3413"/>
                    <a:pt x="43533" y="3413"/>
                  </a:cubicBezTo>
                  <a:cubicBezTo>
                    <a:pt x="44733" y="3413"/>
                    <a:pt x="44733" y="3413"/>
                    <a:pt x="44733" y="3413"/>
                  </a:cubicBezTo>
                  <a:cubicBezTo>
                    <a:pt x="44979" y="3413"/>
                    <a:pt x="45066" y="3312"/>
                    <a:pt x="45066" y="3052"/>
                  </a:cubicBezTo>
                  <a:cubicBezTo>
                    <a:pt x="45066" y="2357"/>
                    <a:pt x="45066" y="2357"/>
                    <a:pt x="45066" y="2357"/>
                  </a:cubicBezTo>
                  <a:cubicBezTo>
                    <a:pt x="45066" y="1142"/>
                    <a:pt x="44285" y="0"/>
                    <a:pt x="41667" y="0"/>
                  </a:cubicBezTo>
                  <a:cubicBezTo>
                    <a:pt x="39049" y="0"/>
                    <a:pt x="38268" y="1142"/>
                    <a:pt x="38268" y="2357"/>
                  </a:cubicBezTo>
                  <a:cubicBezTo>
                    <a:pt x="38268" y="7709"/>
                    <a:pt x="38268" y="7709"/>
                    <a:pt x="38268" y="7709"/>
                  </a:cubicBezTo>
                  <a:cubicBezTo>
                    <a:pt x="38268" y="8923"/>
                    <a:pt x="39049" y="10066"/>
                    <a:pt x="41667" y="10066"/>
                  </a:cubicBezTo>
                  <a:cubicBezTo>
                    <a:pt x="44285" y="10066"/>
                    <a:pt x="45066" y="8923"/>
                    <a:pt x="45066" y="7709"/>
                  </a:cubicBezTo>
                  <a:lnTo>
                    <a:pt x="45066" y="6812"/>
                  </a:lnTo>
                  <a:close/>
                  <a:moveTo>
                    <a:pt x="36339" y="9950"/>
                  </a:moveTo>
                  <a:cubicBezTo>
                    <a:pt x="36599" y="9950"/>
                    <a:pt x="36700" y="9849"/>
                    <a:pt x="36700" y="9589"/>
                  </a:cubicBezTo>
                  <a:cubicBezTo>
                    <a:pt x="36700" y="8678"/>
                    <a:pt x="36700" y="8678"/>
                    <a:pt x="36700" y="8678"/>
                  </a:cubicBezTo>
                  <a:cubicBezTo>
                    <a:pt x="36700" y="8417"/>
                    <a:pt x="36599" y="8330"/>
                    <a:pt x="36339" y="8330"/>
                  </a:cubicBezTo>
                  <a:cubicBezTo>
                    <a:pt x="32853" y="8330"/>
                    <a:pt x="32853" y="8330"/>
                    <a:pt x="32853" y="8330"/>
                  </a:cubicBezTo>
                  <a:cubicBezTo>
                    <a:pt x="32853" y="5640"/>
                    <a:pt x="32853" y="5640"/>
                    <a:pt x="32853" y="5640"/>
                  </a:cubicBezTo>
                  <a:cubicBezTo>
                    <a:pt x="35948" y="5640"/>
                    <a:pt x="35948" y="5640"/>
                    <a:pt x="35948" y="5640"/>
                  </a:cubicBezTo>
                  <a:cubicBezTo>
                    <a:pt x="36209" y="5640"/>
                    <a:pt x="36324" y="5539"/>
                    <a:pt x="36324" y="5293"/>
                  </a:cubicBezTo>
                  <a:cubicBezTo>
                    <a:pt x="36324" y="4426"/>
                    <a:pt x="36324" y="4426"/>
                    <a:pt x="36324" y="4426"/>
                  </a:cubicBezTo>
                  <a:cubicBezTo>
                    <a:pt x="36324" y="4165"/>
                    <a:pt x="36209" y="4078"/>
                    <a:pt x="35948" y="4078"/>
                  </a:cubicBezTo>
                  <a:cubicBezTo>
                    <a:pt x="32853" y="4078"/>
                    <a:pt x="32853" y="4078"/>
                    <a:pt x="32853" y="4078"/>
                  </a:cubicBezTo>
                  <a:cubicBezTo>
                    <a:pt x="32853" y="1735"/>
                    <a:pt x="32853" y="1735"/>
                    <a:pt x="32853" y="1735"/>
                  </a:cubicBezTo>
                  <a:cubicBezTo>
                    <a:pt x="36194" y="1735"/>
                    <a:pt x="36194" y="1735"/>
                    <a:pt x="36194" y="1735"/>
                  </a:cubicBezTo>
                  <a:cubicBezTo>
                    <a:pt x="36440" y="1735"/>
                    <a:pt x="36556" y="1634"/>
                    <a:pt x="36556" y="1374"/>
                  </a:cubicBezTo>
                  <a:cubicBezTo>
                    <a:pt x="36556" y="463"/>
                    <a:pt x="36556" y="463"/>
                    <a:pt x="36556" y="463"/>
                  </a:cubicBezTo>
                  <a:cubicBezTo>
                    <a:pt x="36556" y="202"/>
                    <a:pt x="36440" y="116"/>
                    <a:pt x="36194" y="116"/>
                  </a:cubicBezTo>
                  <a:cubicBezTo>
                    <a:pt x="31248" y="116"/>
                    <a:pt x="31248" y="116"/>
                    <a:pt x="31248" y="116"/>
                  </a:cubicBezTo>
                  <a:cubicBezTo>
                    <a:pt x="30988" y="116"/>
                    <a:pt x="30901" y="231"/>
                    <a:pt x="30901" y="492"/>
                  </a:cubicBezTo>
                  <a:cubicBezTo>
                    <a:pt x="30901" y="9574"/>
                    <a:pt x="30901" y="9574"/>
                    <a:pt x="30901" y="9574"/>
                  </a:cubicBezTo>
                  <a:cubicBezTo>
                    <a:pt x="30901" y="9835"/>
                    <a:pt x="30988" y="9950"/>
                    <a:pt x="31248" y="9950"/>
                  </a:cubicBezTo>
                  <a:lnTo>
                    <a:pt x="36339" y="9950"/>
                  </a:lnTo>
                  <a:close/>
                  <a:moveTo>
                    <a:pt x="22953" y="116"/>
                  </a:moveTo>
                  <a:cubicBezTo>
                    <a:pt x="22693" y="116"/>
                    <a:pt x="22592" y="202"/>
                    <a:pt x="22592" y="463"/>
                  </a:cubicBezTo>
                  <a:cubicBezTo>
                    <a:pt x="22592" y="1374"/>
                    <a:pt x="22592" y="1374"/>
                    <a:pt x="22592" y="1374"/>
                  </a:cubicBezTo>
                  <a:cubicBezTo>
                    <a:pt x="22592" y="1634"/>
                    <a:pt x="22693" y="1735"/>
                    <a:pt x="22953" y="1735"/>
                  </a:cubicBezTo>
                  <a:cubicBezTo>
                    <a:pt x="25007" y="1735"/>
                    <a:pt x="25007" y="1735"/>
                    <a:pt x="25007" y="1735"/>
                  </a:cubicBezTo>
                  <a:cubicBezTo>
                    <a:pt x="25007" y="9574"/>
                    <a:pt x="25007" y="9574"/>
                    <a:pt x="25007" y="9574"/>
                  </a:cubicBezTo>
                  <a:cubicBezTo>
                    <a:pt x="25007" y="9835"/>
                    <a:pt x="25108" y="9950"/>
                    <a:pt x="25354" y="9950"/>
                  </a:cubicBezTo>
                  <a:cubicBezTo>
                    <a:pt x="26627" y="9950"/>
                    <a:pt x="26627" y="9950"/>
                    <a:pt x="26627" y="9950"/>
                  </a:cubicBezTo>
                  <a:cubicBezTo>
                    <a:pt x="26873" y="9950"/>
                    <a:pt x="26974" y="9835"/>
                    <a:pt x="26974" y="9574"/>
                  </a:cubicBezTo>
                  <a:cubicBezTo>
                    <a:pt x="26974" y="1735"/>
                    <a:pt x="26974" y="1735"/>
                    <a:pt x="26974" y="1735"/>
                  </a:cubicBezTo>
                  <a:cubicBezTo>
                    <a:pt x="29028" y="1735"/>
                    <a:pt x="29028" y="1735"/>
                    <a:pt x="29028" y="1735"/>
                  </a:cubicBezTo>
                  <a:cubicBezTo>
                    <a:pt x="29274" y="1735"/>
                    <a:pt x="29389" y="1634"/>
                    <a:pt x="29389" y="1374"/>
                  </a:cubicBezTo>
                  <a:cubicBezTo>
                    <a:pt x="29389" y="463"/>
                    <a:pt x="29389" y="463"/>
                    <a:pt x="29389" y="463"/>
                  </a:cubicBezTo>
                  <a:cubicBezTo>
                    <a:pt x="29389" y="202"/>
                    <a:pt x="29274" y="116"/>
                    <a:pt x="29028" y="116"/>
                  </a:cubicBezTo>
                  <a:lnTo>
                    <a:pt x="22953" y="116"/>
                  </a:lnTo>
                  <a:close/>
                  <a:moveTo>
                    <a:pt x="18666" y="3137"/>
                  </a:moveTo>
                  <a:cubicBezTo>
                    <a:pt x="20527" y="9589"/>
                    <a:pt x="20527" y="9589"/>
                    <a:pt x="20527" y="9589"/>
                  </a:cubicBezTo>
                  <a:cubicBezTo>
                    <a:pt x="20599" y="9820"/>
                    <a:pt x="20686" y="9950"/>
                    <a:pt x="20946" y="9950"/>
                  </a:cubicBezTo>
                  <a:cubicBezTo>
                    <a:pt x="22248" y="9950"/>
                    <a:pt x="22248" y="9950"/>
                    <a:pt x="22248" y="9950"/>
                  </a:cubicBezTo>
                  <a:cubicBezTo>
                    <a:pt x="22494" y="9950"/>
                    <a:pt x="22581" y="9820"/>
                    <a:pt x="22508" y="9589"/>
                  </a:cubicBezTo>
                  <a:cubicBezTo>
                    <a:pt x="19818" y="477"/>
                    <a:pt x="19818" y="477"/>
                    <a:pt x="19818" y="477"/>
                  </a:cubicBezTo>
                  <a:cubicBezTo>
                    <a:pt x="19746" y="231"/>
                    <a:pt x="19616" y="116"/>
                    <a:pt x="19355" y="116"/>
                  </a:cubicBezTo>
                  <a:cubicBezTo>
                    <a:pt x="18097" y="116"/>
                    <a:pt x="18097" y="116"/>
                    <a:pt x="18097" y="116"/>
                  </a:cubicBezTo>
                  <a:cubicBezTo>
                    <a:pt x="17837" y="116"/>
                    <a:pt x="17721" y="231"/>
                    <a:pt x="17649" y="477"/>
                  </a:cubicBezTo>
                  <a:cubicBezTo>
                    <a:pt x="14944" y="9589"/>
                    <a:pt x="14944" y="9589"/>
                    <a:pt x="14944" y="9589"/>
                  </a:cubicBezTo>
                  <a:cubicBezTo>
                    <a:pt x="14872" y="9820"/>
                    <a:pt x="14959" y="9950"/>
                    <a:pt x="15204" y="9950"/>
                  </a:cubicBezTo>
                  <a:cubicBezTo>
                    <a:pt x="16390" y="9950"/>
                    <a:pt x="16390" y="9950"/>
                    <a:pt x="16390" y="9950"/>
                  </a:cubicBezTo>
                  <a:cubicBezTo>
                    <a:pt x="16651" y="9950"/>
                    <a:pt x="16738" y="9820"/>
                    <a:pt x="16810" y="9589"/>
                  </a:cubicBezTo>
                  <a:cubicBezTo>
                    <a:pt x="18666" y="3137"/>
                    <a:pt x="18666" y="3137"/>
                    <a:pt x="18666" y="3137"/>
                  </a:cubicBezTo>
                  <a:moveTo>
                    <a:pt x="8432" y="116"/>
                  </a:moveTo>
                  <a:cubicBezTo>
                    <a:pt x="8171" y="116"/>
                    <a:pt x="8070" y="202"/>
                    <a:pt x="8070" y="463"/>
                  </a:cubicBezTo>
                  <a:cubicBezTo>
                    <a:pt x="8070" y="1374"/>
                    <a:pt x="8070" y="1374"/>
                    <a:pt x="8070" y="1374"/>
                  </a:cubicBezTo>
                  <a:cubicBezTo>
                    <a:pt x="8070" y="1634"/>
                    <a:pt x="8171" y="1735"/>
                    <a:pt x="8432" y="1735"/>
                  </a:cubicBezTo>
                  <a:cubicBezTo>
                    <a:pt x="10485" y="1735"/>
                    <a:pt x="10485" y="1735"/>
                    <a:pt x="10485" y="1735"/>
                  </a:cubicBezTo>
                  <a:cubicBezTo>
                    <a:pt x="10485" y="9574"/>
                    <a:pt x="10485" y="9574"/>
                    <a:pt x="10485" y="9574"/>
                  </a:cubicBezTo>
                  <a:cubicBezTo>
                    <a:pt x="10485" y="9835"/>
                    <a:pt x="10587" y="9950"/>
                    <a:pt x="10833" y="9950"/>
                  </a:cubicBezTo>
                  <a:cubicBezTo>
                    <a:pt x="12105" y="9950"/>
                    <a:pt x="12105" y="9950"/>
                    <a:pt x="12105" y="9950"/>
                  </a:cubicBezTo>
                  <a:cubicBezTo>
                    <a:pt x="12351" y="9950"/>
                    <a:pt x="12452" y="9835"/>
                    <a:pt x="12452" y="9574"/>
                  </a:cubicBezTo>
                  <a:cubicBezTo>
                    <a:pt x="12452" y="1735"/>
                    <a:pt x="12452" y="1735"/>
                    <a:pt x="12452" y="1735"/>
                  </a:cubicBezTo>
                  <a:cubicBezTo>
                    <a:pt x="14506" y="1735"/>
                    <a:pt x="14506" y="1735"/>
                    <a:pt x="14506" y="1735"/>
                  </a:cubicBezTo>
                  <a:cubicBezTo>
                    <a:pt x="14752" y="1735"/>
                    <a:pt x="14868" y="1634"/>
                    <a:pt x="14868" y="1374"/>
                  </a:cubicBezTo>
                  <a:cubicBezTo>
                    <a:pt x="14868" y="463"/>
                    <a:pt x="14868" y="463"/>
                    <a:pt x="14868" y="463"/>
                  </a:cubicBezTo>
                  <a:cubicBezTo>
                    <a:pt x="14868" y="202"/>
                    <a:pt x="14752" y="116"/>
                    <a:pt x="14506" y="116"/>
                  </a:cubicBezTo>
                  <a:lnTo>
                    <a:pt x="8432" y="116"/>
                  </a:lnTo>
                  <a:close/>
                  <a:moveTo>
                    <a:pt x="4903" y="2950"/>
                  </a:moveTo>
                  <a:cubicBezTo>
                    <a:pt x="4903" y="3196"/>
                    <a:pt x="4989" y="3312"/>
                    <a:pt x="5250" y="3312"/>
                  </a:cubicBezTo>
                  <a:cubicBezTo>
                    <a:pt x="6465" y="3312"/>
                    <a:pt x="6465" y="3312"/>
                    <a:pt x="6465" y="3312"/>
                  </a:cubicBezTo>
                  <a:cubicBezTo>
                    <a:pt x="6711" y="3312"/>
                    <a:pt x="6812" y="3196"/>
                    <a:pt x="6812" y="2950"/>
                  </a:cubicBezTo>
                  <a:cubicBezTo>
                    <a:pt x="6812" y="2357"/>
                    <a:pt x="6812" y="2357"/>
                    <a:pt x="6812" y="2357"/>
                  </a:cubicBezTo>
                  <a:cubicBezTo>
                    <a:pt x="6812" y="1142"/>
                    <a:pt x="6016" y="0"/>
                    <a:pt x="3500" y="0"/>
                  </a:cubicBezTo>
                  <a:cubicBezTo>
                    <a:pt x="940" y="0"/>
                    <a:pt x="188" y="1142"/>
                    <a:pt x="188" y="2357"/>
                  </a:cubicBezTo>
                  <a:cubicBezTo>
                    <a:pt x="188" y="3196"/>
                    <a:pt x="188" y="3196"/>
                    <a:pt x="188" y="3196"/>
                  </a:cubicBezTo>
                  <a:cubicBezTo>
                    <a:pt x="188" y="4064"/>
                    <a:pt x="824" y="4802"/>
                    <a:pt x="1518" y="5062"/>
                  </a:cubicBezTo>
                  <a:cubicBezTo>
                    <a:pt x="3760" y="5915"/>
                    <a:pt x="3760" y="5915"/>
                    <a:pt x="3760" y="5915"/>
                  </a:cubicBezTo>
                  <a:cubicBezTo>
                    <a:pt x="4310" y="6118"/>
                    <a:pt x="4989" y="6364"/>
                    <a:pt x="4989" y="6985"/>
                  </a:cubicBezTo>
                  <a:cubicBezTo>
                    <a:pt x="4989" y="7448"/>
                    <a:pt x="4989" y="7448"/>
                    <a:pt x="4989" y="7448"/>
                  </a:cubicBezTo>
                  <a:cubicBezTo>
                    <a:pt x="4989" y="8157"/>
                    <a:pt x="4411" y="8490"/>
                    <a:pt x="3442" y="8490"/>
                  </a:cubicBezTo>
                  <a:cubicBezTo>
                    <a:pt x="2473" y="8490"/>
                    <a:pt x="1909" y="8157"/>
                    <a:pt x="1909" y="7448"/>
                  </a:cubicBezTo>
                  <a:cubicBezTo>
                    <a:pt x="1909" y="6797"/>
                    <a:pt x="1909" y="6797"/>
                    <a:pt x="1909" y="6797"/>
                  </a:cubicBezTo>
                  <a:cubicBezTo>
                    <a:pt x="1909" y="6537"/>
                    <a:pt x="1822" y="6421"/>
                    <a:pt x="1576" y="6421"/>
                  </a:cubicBezTo>
                  <a:cubicBezTo>
                    <a:pt x="361" y="6421"/>
                    <a:pt x="361" y="6421"/>
                    <a:pt x="361" y="6421"/>
                  </a:cubicBezTo>
                  <a:cubicBezTo>
                    <a:pt x="101" y="6421"/>
                    <a:pt x="0" y="6537"/>
                    <a:pt x="0" y="6797"/>
                  </a:cubicBezTo>
                  <a:cubicBezTo>
                    <a:pt x="0" y="7709"/>
                    <a:pt x="0" y="7709"/>
                    <a:pt x="0" y="7709"/>
                  </a:cubicBezTo>
                  <a:cubicBezTo>
                    <a:pt x="0" y="8923"/>
                    <a:pt x="882" y="10066"/>
                    <a:pt x="3456" y="10066"/>
                  </a:cubicBezTo>
                  <a:cubicBezTo>
                    <a:pt x="6031" y="10066"/>
                    <a:pt x="6899" y="8923"/>
                    <a:pt x="6899" y="7709"/>
                  </a:cubicBezTo>
                  <a:cubicBezTo>
                    <a:pt x="6899" y="6595"/>
                    <a:pt x="6899" y="6595"/>
                    <a:pt x="6899" y="6595"/>
                  </a:cubicBezTo>
                  <a:cubicBezTo>
                    <a:pt x="6899" y="5525"/>
                    <a:pt x="6175" y="4859"/>
                    <a:pt x="5192" y="4512"/>
                  </a:cubicBezTo>
                  <a:cubicBezTo>
                    <a:pt x="2675" y="3616"/>
                    <a:pt x="2675" y="3616"/>
                    <a:pt x="2675" y="3616"/>
                  </a:cubicBezTo>
                  <a:cubicBezTo>
                    <a:pt x="2444" y="3529"/>
                    <a:pt x="2082" y="3341"/>
                    <a:pt x="2082" y="2835"/>
                  </a:cubicBezTo>
                  <a:cubicBezTo>
                    <a:pt x="2082" y="2618"/>
                    <a:pt x="2082" y="2618"/>
                    <a:pt x="2082" y="2618"/>
                  </a:cubicBezTo>
                  <a:cubicBezTo>
                    <a:pt x="2082" y="1909"/>
                    <a:pt x="2560" y="1576"/>
                    <a:pt x="3500" y="1576"/>
                  </a:cubicBezTo>
                  <a:cubicBezTo>
                    <a:pt x="4440" y="1576"/>
                    <a:pt x="4903" y="1909"/>
                    <a:pt x="4903" y="2618"/>
                  </a:cubicBezTo>
                  <a:lnTo>
                    <a:pt x="4903" y="29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2FC2190-3C05-4499-8DC9-281B61919C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59"/>
              <a:ext cx="1087" cy="255"/>
            </a:xfrm>
            <a:custGeom>
              <a:avLst/>
              <a:gdLst>
                <a:gd name="T0" fmla="*/ 6750 w 6794"/>
                <a:gd name="T1" fmla="*/ 1596 h 1596"/>
                <a:gd name="T2" fmla="*/ 44 w 6794"/>
                <a:gd name="T3" fmla="*/ 1596 h 1596"/>
                <a:gd name="T4" fmla="*/ 0 w 6794"/>
                <a:gd name="T5" fmla="*/ 1552 h 1596"/>
                <a:gd name="T6" fmla="*/ 0 w 6794"/>
                <a:gd name="T7" fmla="*/ 44 h 1596"/>
                <a:gd name="T8" fmla="*/ 44 w 6794"/>
                <a:gd name="T9" fmla="*/ 0 h 1596"/>
                <a:gd name="T10" fmla="*/ 6750 w 6794"/>
                <a:gd name="T11" fmla="*/ 0 h 1596"/>
                <a:gd name="T12" fmla="*/ 6794 w 6794"/>
                <a:gd name="T13" fmla="*/ 44 h 1596"/>
                <a:gd name="T14" fmla="*/ 6794 w 6794"/>
                <a:gd name="T15" fmla="*/ 1552 h 1596"/>
                <a:gd name="T16" fmla="*/ 6750 w 6794"/>
                <a:gd name="T17" fmla="*/ 159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94" h="1596">
                  <a:moveTo>
                    <a:pt x="6750" y="1596"/>
                  </a:moveTo>
                  <a:cubicBezTo>
                    <a:pt x="44" y="1596"/>
                    <a:pt x="44" y="1596"/>
                    <a:pt x="44" y="1596"/>
                  </a:cubicBezTo>
                  <a:cubicBezTo>
                    <a:pt x="20" y="1596"/>
                    <a:pt x="0" y="1576"/>
                    <a:pt x="0" y="155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750" y="0"/>
                    <a:pt x="6750" y="0"/>
                    <a:pt x="6750" y="0"/>
                  </a:cubicBezTo>
                  <a:cubicBezTo>
                    <a:pt x="6775" y="0"/>
                    <a:pt x="6794" y="20"/>
                    <a:pt x="6794" y="44"/>
                  </a:cubicBezTo>
                  <a:cubicBezTo>
                    <a:pt x="6794" y="1552"/>
                    <a:pt x="6794" y="1552"/>
                    <a:pt x="6794" y="1552"/>
                  </a:cubicBezTo>
                  <a:cubicBezTo>
                    <a:pt x="6794" y="1576"/>
                    <a:pt x="6775" y="1596"/>
                    <a:pt x="6750" y="1596"/>
                  </a:cubicBezTo>
                  <a:close/>
                </a:path>
              </a:pathLst>
            </a:custGeom>
            <a:solidFill>
              <a:srgbClr val="FD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7FEBB2BA-A039-49BB-AF69-CAAA8B1626F7}"/>
              </a:ext>
            </a:extLst>
          </p:cNvPr>
          <p:cNvSpPr txBox="1">
            <a:spLocks/>
          </p:cNvSpPr>
          <p:nvPr userDrawn="1"/>
        </p:nvSpPr>
        <p:spPr>
          <a:xfrm>
            <a:off x="10866053" y="6502806"/>
            <a:ext cx="613410" cy="2562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lang="uk-UA" sz="1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409AB-2201-4E18-8A34-C31753AD9B06}" type="slidenum">
              <a:rPr kumimoji="0" lang="fr-L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176544A2-8154-4CA2-9571-A03493236C19}"/>
              </a:ext>
            </a:extLst>
          </p:cNvPr>
          <p:cNvSpPr txBox="1"/>
          <p:nvPr userDrawn="1"/>
        </p:nvSpPr>
        <p:spPr>
          <a:xfrm>
            <a:off x="10866053" y="6287763"/>
            <a:ext cx="540007" cy="1800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page</a:t>
            </a:r>
            <a:endParaRPr lang="fr-LU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541A4747-C873-41A5-9CC0-ABDACF5D0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11180762" cy="11152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E454D15-C90D-4746-B979-E14EE05BC2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7857" y="1574020"/>
            <a:ext cx="3960000" cy="449941"/>
          </a:xfrm>
        </p:spPr>
        <p:txBody>
          <a:bodyPr anchor="ctr" anchorCtr="0"/>
          <a:lstStyle>
            <a:lvl1pPr algn="r"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>
              <a:defRPr lang="fr-L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Espace réservé de l'élément multimédia 3">
            <a:extLst>
              <a:ext uri="{FF2B5EF4-FFF2-40B4-BE49-F238E27FC236}">
                <a16:creationId xmlns:a16="http://schemas.microsoft.com/office/drawing/2014/main" id="{EC6AD36B-F830-4795-90E2-2FB4BCB7EFC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10686051" y="6225980"/>
            <a:ext cx="46800" cy="504000"/>
          </a:xfrm>
          <a:solidFill>
            <a:schemeClr val="bg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19" name="Espace réservé de l'élément multimédia 3">
            <a:extLst>
              <a:ext uri="{FF2B5EF4-FFF2-40B4-BE49-F238E27FC236}">
                <a16:creationId xmlns:a16="http://schemas.microsoft.com/office/drawing/2014/main" id="{CCE70FE5-1256-4E4F-9158-9CE05E957E61}"/>
              </a:ext>
            </a:extLst>
          </p:cNvPr>
          <p:cNvSpPr>
            <a:spLocks noGrp="1"/>
          </p:cNvSpPr>
          <p:nvPr>
            <p:ph type="media" sz="quarter" idx="23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522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5829" y="1504059"/>
            <a:ext cx="2520000" cy="2209799"/>
          </a:xfr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396611" y="1504059"/>
            <a:ext cx="2520000" cy="2209799"/>
          </a:xfr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275278" y="1504059"/>
            <a:ext cx="2520000" cy="2209799"/>
          </a:xfr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9156062" y="1504059"/>
            <a:ext cx="2520000" cy="2209799"/>
          </a:xfr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515829" y="3473856"/>
            <a:ext cx="2520000" cy="240000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</a:defRPr>
            </a:lvl1pPr>
            <a:lvl2pPr marL="302238" indent="0"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497804" indent="0">
              <a:buNone/>
              <a:defRPr sz="800">
                <a:solidFill>
                  <a:schemeClr val="tx1"/>
                </a:solidFill>
                <a:latin typeface="+mn-lt"/>
              </a:defRPr>
            </a:lvl3pPr>
            <a:lvl4pPr marL="702259" indent="0">
              <a:buNone/>
              <a:defRPr sz="800">
                <a:solidFill>
                  <a:schemeClr val="tx1"/>
                </a:solidFill>
                <a:latin typeface="+mn-lt"/>
              </a:defRPr>
            </a:lvl4pPr>
            <a:lvl5pPr marL="904936" indent="0">
              <a:buNone/>
              <a:defRPr sz="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23"/>
          </p:nvPr>
        </p:nvSpPr>
        <p:spPr>
          <a:xfrm>
            <a:off x="3396613" y="3473856"/>
            <a:ext cx="2520000" cy="240000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</a:defRPr>
            </a:lvl1pPr>
            <a:lvl2pPr marL="302238" indent="0"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497804" indent="0">
              <a:buNone/>
              <a:defRPr sz="800">
                <a:solidFill>
                  <a:schemeClr val="tx1"/>
                </a:solidFill>
                <a:latin typeface="+mn-lt"/>
              </a:defRPr>
            </a:lvl3pPr>
            <a:lvl4pPr marL="702259" indent="0">
              <a:buNone/>
              <a:defRPr sz="800">
                <a:solidFill>
                  <a:schemeClr val="tx1"/>
                </a:solidFill>
                <a:latin typeface="+mn-lt"/>
              </a:defRPr>
            </a:lvl4pPr>
            <a:lvl5pPr marL="904936" indent="0">
              <a:buNone/>
              <a:defRPr sz="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6275278" y="3473856"/>
            <a:ext cx="2520000" cy="240000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</a:defRPr>
            </a:lvl1pPr>
            <a:lvl2pPr marL="302238" indent="0"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497804" indent="0">
              <a:buNone/>
              <a:defRPr sz="800">
                <a:solidFill>
                  <a:schemeClr val="tx1"/>
                </a:solidFill>
                <a:latin typeface="+mn-lt"/>
              </a:defRPr>
            </a:lvl3pPr>
            <a:lvl4pPr marL="702259" indent="0">
              <a:buNone/>
              <a:defRPr sz="800">
                <a:solidFill>
                  <a:schemeClr val="tx1"/>
                </a:solidFill>
                <a:latin typeface="+mn-lt"/>
              </a:defRPr>
            </a:lvl4pPr>
            <a:lvl5pPr marL="904936" indent="0">
              <a:buNone/>
              <a:defRPr sz="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5"/>
          </p:nvPr>
        </p:nvSpPr>
        <p:spPr>
          <a:xfrm>
            <a:off x="9156061" y="3473856"/>
            <a:ext cx="2520000" cy="240000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</a:defRPr>
            </a:lvl1pPr>
            <a:lvl2pPr marL="302238" indent="0"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497804" indent="0">
              <a:buNone/>
              <a:defRPr sz="800">
                <a:solidFill>
                  <a:schemeClr val="tx1"/>
                </a:solidFill>
                <a:latin typeface="+mn-lt"/>
              </a:defRPr>
            </a:lvl3pPr>
            <a:lvl4pPr marL="702259" indent="0">
              <a:buNone/>
              <a:defRPr sz="800">
                <a:solidFill>
                  <a:schemeClr val="tx1"/>
                </a:solidFill>
                <a:latin typeface="+mn-lt"/>
              </a:defRPr>
            </a:lvl4pPr>
            <a:lvl5pPr marL="904936" indent="0">
              <a:buNone/>
              <a:defRPr sz="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515828" y="396875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3396611" y="396875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6275278" y="396875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9156060" y="396875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17" name="Espace réservé de l'élément multimédia 3">
            <a:extLst>
              <a:ext uri="{FF2B5EF4-FFF2-40B4-BE49-F238E27FC236}">
                <a16:creationId xmlns:a16="http://schemas.microsoft.com/office/drawing/2014/main" id="{5583FAE2-5CD6-47BC-99A0-7BBB79D7109E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18" name="Espace réservé de l'élément multimédia 3">
            <a:extLst>
              <a:ext uri="{FF2B5EF4-FFF2-40B4-BE49-F238E27FC236}">
                <a16:creationId xmlns:a16="http://schemas.microsoft.com/office/drawing/2014/main" id="{80C60595-A3FE-4297-BDFA-A89BE3B99A15}"/>
              </a:ext>
            </a:extLst>
          </p:cNvPr>
          <p:cNvSpPr>
            <a:spLocks noGrp="1"/>
          </p:cNvSpPr>
          <p:nvPr>
            <p:ph type="media" sz="quarter" idx="3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463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2C00F49-CA5B-4CCE-9989-BFB9548F3F6A}"/>
              </a:ext>
            </a:extLst>
          </p:cNvPr>
          <p:cNvSpPr/>
          <p:nvPr userDrawn="1"/>
        </p:nvSpPr>
        <p:spPr>
          <a:xfrm>
            <a:off x="0" y="1600200"/>
            <a:ext cx="12192000" cy="2638809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accent2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5829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515828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 dirty="0"/>
          </a:p>
        </p:txBody>
      </p:sp>
      <p:sp>
        <p:nvSpPr>
          <p:cNvPr id="17" name="Espace réservé de l'élément multimédia 3">
            <a:extLst>
              <a:ext uri="{FF2B5EF4-FFF2-40B4-BE49-F238E27FC236}">
                <a16:creationId xmlns:a16="http://schemas.microsoft.com/office/drawing/2014/main" id="{5583FAE2-5CD6-47BC-99A0-7BBB79D7109E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18" name="Espace réservé de l'élément multimédia 3">
            <a:extLst>
              <a:ext uri="{FF2B5EF4-FFF2-40B4-BE49-F238E27FC236}">
                <a16:creationId xmlns:a16="http://schemas.microsoft.com/office/drawing/2014/main" id="{80C60595-A3FE-4297-BDFA-A89BE3B99A15}"/>
              </a:ext>
            </a:extLst>
          </p:cNvPr>
          <p:cNvSpPr>
            <a:spLocks noGrp="1"/>
          </p:cNvSpPr>
          <p:nvPr>
            <p:ph type="media" sz="quarter" idx="3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26" name="Espace réservé de l'élément multimédia 3">
            <a:extLst>
              <a:ext uri="{FF2B5EF4-FFF2-40B4-BE49-F238E27FC236}">
                <a16:creationId xmlns:a16="http://schemas.microsoft.com/office/drawing/2014/main" id="{A5B9B478-3FC4-46C5-AEED-661FF948DBAD}"/>
              </a:ext>
            </a:extLst>
          </p:cNvPr>
          <p:cNvSpPr>
            <a:spLocks noGrp="1"/>
          </p:cNvSpPr>
          <p:nvPr>
            <p:ph type="media" sz="quarter" idx="38"/>
          </p:nvPr>
        </p:nvSpPr>
        <p:spPr>
          <a:xfrm>
            <a:off x="515828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27" name="Espace réservé de l'élément multimédia 3">
            <a:extLst>
              <a:ext uri="{FF2B5EF4-FFF2-40B4-BE49-F238E27FC236}">
                <a16:creationId xmlns:a16="http://schemas.microsoft.com/office/drawing/2014/main" id="{D2F91445-CFFB-4655-8183-F50716DBA649}"/>
              </a:ext>
            </a:extLst>
          </p:cNvPr>
          <p:cNvSpPr>
            <a:spLocks noGrp="1"/>
          </p:cNvSpPr>
          <p:nvPr>
            <p:ph type="media" sz="quarter" idx="39"/>
          </p:nvPr>
        </p:nvSpPr>
        <p:spPr>
          <a:xfrm>
            <a:off x="3400789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28" name="Espace réservé de l'élément multimédia 3">
            <a:extLst>
              <a:ext uri="{FF2B5EF4-FFF2-40B4-BE49-F238E27FC236}">
                <a16:creationId xmlns:a16="http://schemas.microsoft.com/office/drawing/2014/main" id="{665CFFAD-B7B3-4107-97A4-2392BFF6A118}"/>
              </a:ext>
            </a:extLst>
          </p:cNvPr>
          <p:cNvSpPr>
            <a:spLocks noGrp="1"/>
          </p:cNvSpPr>
          <p:nvPr>
            <p:ph type="media" sz="quarter" idx="40"/>
          </p:nvPr>
        </p:nvSpPr>
        <p:spPr>
          <a:xfrm>
            <a:off x="6281525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29" name="Espace réservé de l'élément multimédia 3">
            <a:extLst>
              <a:ext uri="{FF2B5EF4-FFF2-40B4-BE49-F238E27FC236}">
                <a16:creationId xmlns:a16="http://schemas.microsoft.com/office/drawing/2014/main" id="{950BED5E-A0E7-4BF8-BF6D-908A585D1F24}"/>
              </a:ext>
            </a:extLst>
          </p:cNvPr>
          <p:cNvSpPr>
            <a:spLocks noGrp="1"/>
          </p:cNvSpPr>
          <p:nvPr>
            <p:ph type="media" sz="quarter" idx="41"/>
          </p:nvPr>
        </p:nvSpPr>
        <p:spPr>
          <a:xfrm>
            <a:off x="9159962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00EDA02E-A84B-4FB8-8107-3D1F68C79FF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396611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866A2282-07B9-4A34-A02C-973DE035A72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5278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9A6F7FE5-DF8D-4B8A-B056-73516804C44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156060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34869AB-ABD1-4C76-84C1-01951423C85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396611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D429F60-DDBB-4C39-AB22-FEC15D72E1E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75278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AA07066-99BE-4499-9690-AC116EE19BA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9156061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3285574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2C00F49-CA5B-4CCE-9989-BFB9548F3F6A}"/>
              </a:ext>
            </a:extLst>
          </p:cNvPr>
          <p:cNvSpPr/>
          <p:nvPr userDrawn="1"/>
        </p:nvSpPr>
        <p:spPr>
          <a:xfrm>
            <a:off x="0" y="1600200"/>
            <a:ext cx="12192000" cy="2638809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accent2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85951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1685950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5178000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8678406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 dirty="0"/>
          </a:p>
        </p:txBody>
      </p:sp>
      <p:sp>
        <p:nvSpPr>
          <p:cNvPr id="17" name="Espace réservé de l'élément multimédia 3">
            <a:extLst>
              <a:ext uri="{FF2B5EF4-FFF2-40B4-BE49-F238E27FC236}">
                <a16:creationId xmlns:a16="http://schemas.microsoft.com/office/drawing/2014/main" id="{5583FAE2-5CD6-47BC-99A0-7BBB79D7109E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18" name="Espace réservé de l'élément multimédia 3">
            <a:extLst>
              <a:ext uri="{FF2B5EF4-FFF2-40B4-BE49-F238E27FC236}">
                <a16:creationId xmlns:a16="http://schemas.microsoft.com/office/drawing/2014/main" id="{80C60595-A3FE-4297-BDFA-A89BE3B99A15}"/>
              </a:ext>
            </a:extLst>
          </p:cNvPr>
          <p:cNvSpPr>
            <a:spLocks noGrp="1"/>
          </p:cNvSpPr>
          <p:nvPr>
            <p:ph type="media" sz="quarter" idx="3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26" name="Espace réservé de l'élément multimédia 3">
            <a:extLst>
              <a:ext uri="{FF2B5EF4-FFF2-40B4-BE49-F238E27FC236}">
                <a16:creationId xmlns:a16="http://schemas.microsoft.com/office/drawing/2014/main" id="{A5B9B478-3FC4-46C5-AEED-661FF948DBAD}"/>
              </a:ext>
            </a:extLst>
          </p:cNvPr>
          <p:cNvSpPr>
            <a:spLocks noGrp="1"/>
          </p:cNvSpPr>
          <p:nvPr>
            <p:ph type="media" sz="quarter" idx="38"/>
          </p:nvPr>
        </p:nvSpPr>
        <p:spPr>
          <a:xfrm>
            <a:off x="1685950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27" name="Espace réservé de l'élément multimédia 3">
            <a:extLst>
              <a:ext uri="{FF2B5EF4-FFF2-40B4-BE49-F238E27FC236}">
                <a16:creationId xmlns:a16="http://schemas.microsoft.com/office/drawing/2014/main" id="{D2F91445-CFFB-4655-8183-F50716DBA649}"/>
              </a:ext>
            </a:extLst>
          </p:cNvPr>
          <p:cNvSpPr>
            <a:spLocks noGrp="1"/>
          </p:cNvSpPr>
          <p:nvPr>
            <p:ph type="media" sz="quarter" idx="39"/>
          </p:nvPr>
        </p:nvSpPr>
        <p:spPr>
          <a:xfrm>
            <a:off x="5182178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29" name="Espace réservé de l'élément multimédia 3">
            <a:extLst>
              <a:ext uri="{FF2B5EF4-FFF2-40B4-BE49-F238E27FC236}">
                <a16:creationId xmlns:a16="http://schemas.microsoft.com/office/drawing/2014/main" id="{950BED5E-A0E7-4BF8-BF6D-908A585D1F24}"/>
              </a:ext>
            </a:extLst>
          </p:cNvPr>
          <p:cNvSpPr>
            <a:spLocks noGrp="1"/>
          </p:cNvSpPr>
          <p:nvPr>
            <p:ph type="media" sz="quarter" idx="41"/>
          </p:nvPr>
        </p:nvSpPr>
        <p:spPr>
          <a:xfrm>
            <a:off x="8682308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00EDA02E-A84B-4FB8-8107-3D1F68C79FF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178000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9A6F7FE5-DF8D-4B8A-B056-73516804C44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678406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611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0DAB2F7-7020-4BB3-83A1-54300A7A17DD}"/>
              </a:ext>
            </a:extLst>
          </p:cNvPr>
          <p:cNvSpPr/>
          <p:nvPr userDrawn="1"/>
        </p:nvSpPr>
        <p:spPr>
          <a:xfrm>
            <a:off x="0" y="6039029"/>
            <a:ext cx="12192000" cy="8189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0" y="1591914"/>
            <a:ext cx="12192000" cy="3657600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accent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C536B0-8FEA-4710-AC73-81830E26A143}"/>
              </a:ext>
            </a:extLst>
          </p:cNvPr>
          <p:cNvSpPr/>
          <p:nvPr userDrawn="1"/>
        </p:nvSpPr>
        <p:spPr>
          <a:xfrm>
            <a:off x="785941" y="880191"/>
            <a:ext cx="2610029" cy="157140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869545"/>
            <a:ext cx="3454148" cy="1549466"/>
          </a:xfrm>
        </p:spPr>
        <p:txBody>
          <a:bodyPr anchor="t" anchorCtr="0"/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  <a:lvl2pPr marL="1800" indent="0" algn="l">
              <a:spcBef>
                <a:spcPts val="0"/>
              </a:spcBef>
              <a:buNone/>
              <a:defRPr sz="1800" b="0" i="1">
                <a:solidFill>
                  <a:schemeClr val="bg2"/>
                </a:solidFill>
              </a:defRPr>
            </a:lvl2pPr>
            <a:lvl3pPr marL="0" indent="0" algn="ctr">
              <a:buNone/>
              <a:defRPr sz="2000">
                <a:solidFill>
                  <a:schemeClr val="bg2"/>
                </a:solidFill>
              </a:defRPr>
            </a:lvl3pPr>
            <a:lvl4pPr marL="0" indent="0" algn="l"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</a:defRPr>
            </a:lvl4pPr>
            <a:lvl5pPr marL="584200" indent="0" algn="ctr"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Your Name</a:t>
            </a:r>
          </a:p>
          <a:p>
            <a:pPr lvl="1"/>
            <a:r>
              <a:rPr lang="en-US" dirty="0"/>
              <a:t>Title</a:t>
            </a:r>
          </a:p>
          <a:p>
            <a:pPr lvl="3"/>
            <a:r>
              <a:rPr lang="en-US" dirty="0" err="1"/>
              <a:t>Emailadress</a:t>
            </a:r>
            <a:r>
              <a:rPr lang="en-US" dirty="0"/>
              <a:t> and/or </a:t>
            </a:r>
            <a:r>
              <a:rPr lang="en-US" dirty="0" err="1"/>
              <a:t>Telefonnumber</a:t>
            </a:r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00F353-3254-41DA-9FB3-B63071F86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334" y="1042578"/>
            <a:ext cx="8636666" cy="1115244"/>
          </a:xfrm>
          <a:solidFill>
            <a:schemeClr val="accent1"/>
          </a:solidFill>
        </p:spPr>
        <p:txBody>
          <a:bodyPr lIns="180000" rIns="180000"/>
          <a:lstStyle>
            <a:lvl1pPr algn="ctr">
              <a:defRPr/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! / Merci !</a:t>
            </a:r>
          </a:p>
        </p:txBody>
      </p:sp>
      <p:sp>
        <p:nvSpPr>
          <p:cNvPr id="9" name="Espace réservé de l'élément multimédia 3">
            <a:extLst>
              <a:ext uri="{FF2B5EF4-FFF2-40B4-BE49-F238E27FC236}">
                <a16:creationId xmlns:a16="http://schemas.microsoft.com/office/drawing/2014/main" id="{5318206B-A58B-4247-8181-ACEFFCD03ED7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95970" y="1035909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174A1E2-4549-4308-AE8D-953118054631}"/>
              </a:ext>
            </a:extLst>
          </p:cNvPr>
          <p:cNvSpPr txBox="1"/>
          <p:nvPr userDrawn="1"/>
        </p:nvSpPr>
        <p:spPr>
          <a:xfrm>
            <a:off x="785941" y="5290432"/>
            <a:ext cx="225002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z="2000" b="1" dirty="0">
                <a:solidFill>
                  <a:schemeClr val="tx2"/>
                </a:solidFill>
              </a:rPr>
              <a:t>statistiques.public.lu</a:t>
            </a:r>
          </a:p>
        </p:txBody>
      </p:sp>
      <p:grpSp>
        <p:nvGrpSpPr>
          <p:cNvPr id="32" name="Group 8">
            <a:extLst>
              <a:ext uri="{FF2B5EF4-FFF2-40B4-BE49-F238E27FC236}">
                <a16:creationId xmlns:a16="http://schemas.microsoft.com/office/drawing/2014/main" id="{829A7037-312F-4A28-A5B0-C6A56F0C201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93460" y="1047059"/>
            <a:ext cx="2148784" cy="1170615"/>
            <a:chOff x="-1" y="67"/>
            <a:chExt cx="7682" cy="4185"/>
          </a:xfrm>
        </p:grpSpPr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EF7DEFC7-1C83-4AAD-9974-3BC2711410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3987"/>
              <a:ext cx="1128" cy="265"/>
            </a:xfrm>
            <a:custGeom>
              <a:avLst/>
              <a:gdLst>
                <a:gd name="T0" fmla="*/ 1405 w 1483"/>
                <a:gd name="T1" fmla="*/ 349 h 349"/>
                <a:gd name="T2" fmla="*/ 1483 w 1483"/>
                <a:gd name="T3" fmla="*/ 271 h 349"/>
                <a:gd name="T4" fmla="*/ 1483 w 1483"/>
                <a:gd name="T5" fmla="*/ 75 h 349"/>
                <a:gd name="T6" fmla="*/ 1405 w 1483"/>
                <a:gd name="T7" fmla="*/ 0 h 349"/>
                <a:gd name="T8" fmla="*/ 78 w 1483"/>
                <a:gd name="T9" fmla="*/ 0 h 349"/>
                <a:gd name="T10" fmla="*/ 0 w 1483"/>
                <a:gd name="T11" fmla="*/ 75 h 349"/>
                <a:gd name="T12" fmla="*/ 0 w 1483"/>
                <a:gd name="T13" fmla="*/ 271 h 349"/>
                <a:gd name="T14" fmla="*/ 78 w 1483"/>
                <a:gd name="T15" fmla="*/ 349 h 349"/>
                <a:gd name="T16" fmla="*/ 1405 w 1483"/>
                <a:gd name="T17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3" h="349">
                  <a:moveTo>
                    <a:pt x="1405" y="349"/>
                  </a:moveTo>
                  <a:cubicBezTo>
                    <a:pt x="1458" y="349"/>
                    <a:pt x="1483" y="327"/>
                    <a:pt x="1483" y="271"/>
                  </a:cubicBezTo>
                  <a:cubicBezTo>
                    <a:pt x="1483" y="75"/>
                    <a:pt x="1483" y="75"/>
                    <a:pt x="1483" y="75"/>
                  </a:cubicBezTo>
                  <a:cubicBezTo>
                    <a:pt x="1483" y="19"/>
                    <a:pt x="1458" y="0"/>
                    <a:pt x="140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22" y="0"/>
                    <a:pt x="0" y="19"/>
                    <a:pt x="0" y="75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327"/>
                    <a:pt x="22" y="349"/>
                    <a:pt x="78" y="349"/>
                  </a:cubicBezTo>
                  <a:lnTo>
                    <a:pt x="1405" y="349"/>
                  </a:lnTo>
                  <a:close/>
                </a:path>
              </a:pathLst>
            </a:custGeom>
            <a:solidFill>
              <a:srgbClr val="FD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ABFF2396-055D-44C3-9DB8-7A14EBCFE0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6" y="67"/>
              <a:ext cx="7375" cy="3357"/>
            </a:xfrm>
            <a:custGeom>
              <a:avLst/>
              <a:gdLst>
                <a:gd name="T0" fmla="*/ 3526 w 9696"/>
                <a:gd name="T1" fmla="*/ 2140 h 4412"/>
                <a:gd name="T2" fmla="*/ 6323 w 9696"/>
                <a:gd name="T3" fmla="*/ 295 h 4412"/>
                <a:gd name="T4" fmla="*/ 7865 w 9696"/>
                <a:gd name="T5" fmla="*/ 295 h 4412"/>
                <a:gd name="T6" fmla="*/ 576 w 9696"/>
                <a:gd name="T7" fmla="*/ 777 h 4412"/>
                <a:gd name="T8" fmla="*/ 8971 w 9696"/>
                <a:gd name="T9" fmla="*/ 1817 h 4412"/>
                <a:gd name="T10" fmla="*/ 511 w 9696"/>
                <a:gd name="T11" fmla="*/ 3229 h 4412"/>
                <a:gd name="T12" fmla="*/ 826 w 9696"/>
                <a:gd name="T13" fmla="*/ 3257 h 4412"/>
                <a:gd name="T14" fmla="*/ 736 w 9696"/>
                <a:gd name="T15" fmla="*/ 3355 h 4412"/>
                <a:gd name="T16" fmla="*/ 945 w 9696"/>
                <a:gd name="T17" fmla="*/ 3216 h 4412"/>
                <a:gd name="T18" fmla="*/ 1180 w 9696"/>
                <a:gd name="T19" fmla="*/ 3030 h 4412"/>
                <a:gd name="T20" fmla="*/ 1505 w 9696"/>
                <a:gd name="T21" fmla="*/ 3476 h 4412"/>
                <a:gd name="T22" fmla="*/ 1611 w 9696"/>
                <a:gd name="T23" fmla="*/ 3163 h 4412"/>
                <a:gd name="T24" fmla="*/ 2176 w 9696"/>
                <a:gd name="T25" fmla="*/ 3421 h 4412"/>
                <a:gd name="T26" fmla="*/ 2553 w 9696"/>
                <a:gd name="T27" fmla="*/ 3251 h 4412"/>
                <a:gd name="T28" fmla="*/ 2721 w 9696"/>
                <a:gd name="T29" fmla="*/ 3236 h 4412"/>
                <a:gd name="T30" fmla="*/ 3184 w 9696"/>
                <a:gd name="T31" fmla="*/ 3084 h 4412"/>
                <a:gd name="T32" fmla="*/ 3097 w 9696"/>
                <a:gd name="T33" fmla="*/ 3147 h 4412"/>
                <a:gd name="T34" fmla="*/ 3403 w 9696"/>
                <a:gd name="T35" fmla="*/ 3013 h 4412"/>
                <a:gd name="T36" fmla="*/ 4056 w 9696"/>
                <a:gd name="T37" fmla="*/ 3251 h 4412"/>
                <a:gd name="T38" fmla="*/ 4225 w 9696"/>
                <a:gd name="T39" fmla="*/ 3236 h 4412"/>
                <a:gd name="T40" fmla="*/ 4658 w 9696"/>
                <a:gd name="T41" fmla="*/ 3030 h 4412"/>
                <a:gd name="T42" fmla="*/ 4858 w 9696"/>
                <a:gd name="T43" fmla="*/ 3384 h 4412"/>
                <a:gd name="T44" fmla="*/ 5472 w 9696"/>
                <a:gd name="T45" fmla="*/ 3359 h 4412"/>
                <a:gd name="T46" fmla="*/ 5931 w 9696"/>
                <a:gd name="T47" fmla="*/ 3386 h 4412"/>
                <a:gd name="T48" fmla="*/ 6041 w 9696"/>
                <a:gd name="T49" fmla="*/ 3458 h 4412"/>
                <a:gd name="T50" fmla="*/ 6311 w 9696"/>
                <a:gd name="T51" fmla="*/ 3395 h 4412"/>
                <a:gd name="T52" fmla="*/ 6764 w 9696"/>
                <a:gd name="T53" fmla="*/ 3216 h 4412"/>
                <a:gd name="T54" fmla="*/ 6992 w 9696"/>
                <a:gd name="T55" fmla="*/ 3376 h 4412"/>
                <a:gd name="T56" fmla="*/ 7118 w 9696"/>
                <a:gd name="T57" fmla="*/ 3476 h 4412"/>
                <a:gd name="T58" fmla="*/ 7292 w 9696"/>
                <a:gd name="T59" fmla="*/ 3216 h 4412"/>
                <a:gd name="T60" fmla="*/ 7527 w 9696"/>
                <a:gd name="T61" fmla="*/ 3030 h 4412"/>
                <a:gd name="T62" fmla="*/ 7816 w 9696"/>
                <a:gd name="T63" fmla="*/ 3481 h 4412"/>
                <a:gd name="T64" fmla="*/ 8197 w 9696"/>
                <a:gd name="T65" fmla="*/ 3216 h 4412"/>
                <a:gd name="T66" fmla="*/ 8301 w 9696"/>
                <a:gd name="T67" fmla="*/ 3146 h 4412"/>
                <a:gd name="T68" fmla="*/ 8647 w 9696"/>
                <a:gd name="T69" fmla="*/ 3247 h 4412"/>
                <a:gd name="T70" fmla="*/ 9079 w 9696"/>
                <a:gd name="T71" fmla="*/ 3476 h 4412"/>
                <a:gd name="T72" fmla="*/ 9256 w 9696"/>
                <a:gd name="T73" fmla="*/ 3272 h 4412"/>
                <a:gd name="T74" fmla="*/ 221 w 9696"/>
                <a:gd name="T75" fmla="*/ 4046 h 4412"/>
                <a:gd name="T76" fmla="*/ 495 w 9696"/>
                <a:gd name="T77" fmla="*/ 3887 h 4412"/>
                <a:gd name="T78" fmla="*/ 408 w 9696"/>
                <a:gd name="T79" fmla="*/ 3951 h 4412"/>
                <a:gd name="T80" fmla="*/ 969 w 9696"/>
                <a:gd name="T81" fmla="*/ 4279 h 4412"/>
                <a:gd name="T82" fmla="*/ 1249 w 9696"/>
                <a:gd name="T83" fmla="*/ 4219 h 4412"/>
                <a:gd name="T84" fmla="*/ 1579 w 9696"/>
                <a:gd name="T85" fmla="*/ 4284 h 4412"/>
                <a:gd name="T86" fmla="*/ 2031 w 9696"/>
                <a:gd name="T87" fmla="*/ 3944 h 4412"/>
                <a:gd name="T88" fmla="*/ 1999 w 9696"/>
                <a:gd name="T89" fmla="*/ 3908 h 4412"/>
                <a:gd name="T90" fmla="*/ 2269 w 9696"/>
                <a:gd name="T91" fmla="*/ 4020 h 4412"/>
                <a:gd name="T92" fmla="*/ 2572 w 9696"/>
                <a:gd name="T93" fmla="*/ 3949 h 4412"/>
                <a:gd name="T94" fmla="*/ 2861 w 9696"/>
                <a:gd name="T95" fmla="*/ 4188 h 4412"/>
                <a:gd name="T96" fmla="*/ 3474 w 9696"/>
                <a:gd name="T97" fmla="*/ 4163 h 4412"/>
                <a:gd name="T98" fmla="*/ 3664 w 9696"/>
                <a:gd name="T99" fmla="*/ 4063 h 4412"/>
                <a:gd name="T100" fmla="*/ 4141 w 9696"/>
                <a:gd name="T101" fmla="*/ 4010 h 4412"/>
                <a:gd name="T102" fmla="*/ 4213 w 9696"/>
                <a:gd name="T103" fmla="*/ 3810 h 4412"/>
                <a:gd name="T104" fmla="*/ 4532 w 9696"/>
                <a:gd name="T105" fmla="*/ 4170 h 4412"/>
                <a:gd name="T106" fmla="*/ 4967 w 9696"/>
                <a:gd name="T107" fmla="*/ 4041 h 4412"/>
                <a:gd name="T108" fmla="*/ 5547 w 9696"/>
                <a:gd name="T109" fmla="*/ 4215 h 4412"/>
                <a:gd name="T110" fmla="*/ 6122 w 9696"/>
                <a:gd name="T111" fmla="*/ 4020 h 4412"/>
                <a:gd name="T112" fmla="*/ 6396 w 9696"/>
                <a:gd name="T113" fmla="*/ 3949 h 4412"/>
                <a:gd name="T114" fmla="*/ 6611 w 9696"/>
                <a:gd name="T115" fmla="*/ 4020 h 4412"/>
                <a:gd name="T116" fmla="*/ 7135 w 9696"/>
                <a:gd name="T117" fmla="*/ 4262 h 4412"/>
                <a:gd name="T118" fmla="*/ 7400 w 9696"/>
                <a:gd name="T119" fmla="*/ 4075 h 4412"/>
                <a:gd name="T120" fmla="*/ 7807 w 9696"/>
                <a:gd name="T121" fmla="*/ 4045 h 4412"/>
                <a:gd name="T122" fmla="*/ 7732 w 9696"/>
                <a:gd name="T123" fmla="*/ 4184 h 4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96" h="4412">
                  <a:moveTo>
                    <a:pt x="3121" y="24"/>
                  </a:moveTo>
                  <a:cubicBezTo>
                    <a:pt x="1814" y="24"/>
                    <a:pt x="1814" y="24"/>
                    <a:pt x="1814" y="24"/>
                  </a:cubicBezTo>
                  <a:cubicBezTo>
                    <a:pt x="1758" y="24"/>
                    <a:pt x="1736" y="43"/>
                    <a:pt x="1736" y="99"/>
                  </a:cubicBezTo>
                  <a:cubicBezTo>
                    <a:pt x="1736" y="295"/>
                    <a:pt x="1736" y="295"/>
                    <a:pt x="1736" y="295"/>
                  </a:cubicBezTo>
                  <a:cubicBezTo>
                    <a:pt x="1736" y="351"/>
                    <a:pt x="1758" y="373"/>
                    <a:pt x="1814" y="373"/>
                  </a:cubicBezTo>
                  <a:cubicBezTo>
                    <a:pt x="2256" y="373"/>
                    <a:pt x="2256" y="373"/>
                    <a:pt x="2256" y="373"/>
                  </a:cubicBezTo>
                  <a:cubicBezTo>
                    <a:pt x="2256" y="2059"/>
                    <a:pt x="2256" y="2059"/>
                    <a:pt x="2256" y="2059"/>
                  </a:cubicBezTo>
                  <a:cubicBezTo>
                    <a:pt x="2256" y="2115"/>
                    <a:pt x="2278" y="2140"/>
                    <a:pt x="2331" y="2140"/>
                  </a:cubicBezTo>
                  <a:cubicBezTo>
                    <a:pt x="2604" y="2140"/>
                    <a:pt x="2604" y="2140"/>
                    <a:pt x="2604" y="2140"/>
                  </a:cubicBezTo>
                  <a:cubicBezTo>
                    <a:pt x="2657" y="2140"/>
                    <a:pt x="2679" y="2115"/>
                    <a:pt x="2679" y="2059"/>
                  </a:cubicBezTo>
                  <a:cubicBezTo>
                    <a:pt x="2679" y="373"/>
                    <a:pt x="2679" y="373"/>
                    <a:pt x="2679" y="373"/>
                  </a:cubicBezTo>
                  <a:cubicBezTo>
                    <a:pt x="3121" y="373"/>
                    <a:pt x="3121" y="373"/>
                    <a:pt x="3121" y="373"/>
                  </a:cubicBezTo>
                  <a:cubicBezTo>
                    <a:pt x="3174" y="373"/>
                    <a:pt x="3199" y="351"/>
                    <a:pt x="3199" y="295"/>
                  </a:cubicBezTo>
                  <a:cubicBezTo>
                    <a:pt x="3199" y="99"/>
                    <a:pt x="3199" y="99"/>
                    <a:pt x="3199" y="99"/>
                  </a:cubicBezTo>
                  <a:cubicBezTo>
                    <a:pt x="3199" y="43"/>
                    <a:pt x="3174" y="24"/>
                    <a:pt x="3121" y="24"/>
                  </a:cubicBezTo>
                  <a:moveTo>
                    <a:pt x="4164" y="24"/>
                  </a:moveTo>
                  <a:cubicBezTo>
                    <a:pt x="3894" y="24"/>
                    <a:pt x="3894" y="24"/>
                    <a:pt x="3894" y="24"/>
                  </a:cubicBezTo>
                  <a:cubicBezTo>
                    <a:pt x="3838" y="24"/>
                    <a:pt x="3813" y="49"/>
                    <a:pt x="3797" y="102"/>
                  </a:cubicBezTo>
                  <a:cubicBezTo>
                    <a:pt x="3215" y="2063"/>
                    <a:pt x="3215" y="2063"/>
                    <a:pt x="3215" y="2063"/>
                  </a:cubicBezTo>
                  <a:cubicBezTo>
                    <a:pt x="3200" y="2112"/>
                    <a:pt x="3218" y="2140"/>
                    <a:pt x="3271" y="2140"/>
                  </a:cubicBezTo>
                  <a:cubicBezTo>
                    <a:pt x="3526" y="2140"/>
                    <a:pt x="3526" y="2140"/>
                    <a:pt x="3526" y="2140"/>
                  </a:cubicBezTo>
                  <a:cubicBezTo>
                    <a:pt x="3582" y="2140"/>
                    <a:pt x="3601" y="2112"/>
                    <a:pt x="3617" y="2063"/>
                  </a:cubicBezTo>
                  <a:cubicBezTo>
                    <a:pt x="4016" y="675"/>
                    <a:pt x="4016" y="675"/>
                    <a:pt x="4016" y="675"/>
                  </a:cubicBezTo>
                  <a:cubicBezTo>
                    <a:pt x="4416" y="2063"/>
                    <a:pt x="4416" y="2063"/>
                    <a:pt x="4416" y="2063"/>
                  </a:cubicBezTo>
                  <a:cubicBezTo>
                    <a:pt x="4432" y="2112"/>
                    <a:pt x="4451" y="2140"/>
                    <a:pt x="4507" y="2140"/>
                  </a:cubicBezTo>
                  <a:cubicBezTo>
                    <a:pt x="4787" y="2140"/>
                    <a:pt x="4787" y="2140"/>
                    <a:pt x="4787" y="2140"/>
                  </a:cubicBezTo>
                  <a:cubicBezTo>
                    <a:pt x="4840" y="2140"/>
                    <a:pt x="4858" y="2112"/>
                    <a:pt x="4843" y="2063"/>
                  </a:cubicBezTo>
                  <a:cubicBezTo>
                    <a:pt x="4264" y="102"/>
                    <a:pt x="4264" y="102"/>
                    <a:pt x="4264" y="102"/>
                  </a:cubicBezTo>
                  <a:cubicBezTo>
                    <a:pt x="4248" y="49"/>
                    <a:pt x="4220" y="24"/>
                    <a:pt x="4164" y="24"/>
                  </a:cubicBezTo>
                  <a:moveTo>
                    <a:pt x="6245" y="24"/>
                  </a:moveTo>
                  <a:cubicBezTo>
                    <a:pt x="4938" y="24"/>
                    <a:pt x="4938" y="24"/>
                    <a:pt x="4938" y="24"/>
                  </a:cubicBezTo>
                  <a:cubicBezTo>
                    <a:pt x="4882" y="24"/>
                    <a:pt x="4861" y="43"/>
                    <a:pt x="4861" y="99"/>
                  </a:cubicBezTo>
                  <a:cubicBezTo>
                    <a:pt x="4861" y="295"/>
                    <a:pt x="4861" y="295"/>
                    <a:pt x="4861" y="295"/>
                  </a:cubicBezTo>
                  <a:cubicBezTo>
                    <a:pt x="4861" y="351"/>
                    <a:pt x="4882" y="373"/>
                    <a:pt x="4938" y="373"/>
                  </a:cubicBezTo>
                  <a:cubicBezTo>
                    <a:pt x="5380" y="373"/>
                    <a:pt x="5380" y="373"/>
                    <a:pt x="5380" y="373"/>
                  </a:cubicBezTo>
                  <a:cubicBezTo>
                    <a:pt x="5380" y="2059"/>
                    <a:pt x="5380" y="2059"/>
                    <a:pt x="5380" y="2059"/>
                  </a:cubicBezTo>
                  <a:cubicBezTo>
                    <a:pt x="5380" y="2115"/>
                    <a:pt x="5402" y="2140"/>
                    <a:pt x="5455" y="2140"/>
                  </a:cubicBezTo>
                  <a:cubicBezTo>
                    <a:pt x="5729" y="2140"/>
                    <a:pt x="5729" y="2140"/>
                    <a:pt x="5729" y="2140"/>
                  </a:cubicBezTo>
                  <a:cubicBezTo>
                    <a:pt x="5782" y="2140"/>
                    <a:pt x="5804" y="2115"/>
                    <a:pt x="5804" y="2059"/>
                  </a:cubicBezTo>
                  <a:cubicBezTo>
                    <a:pt x="5804" y="373"/>
                    <a:pt x="5804" y="373"/>
                    <a:pt x="5804" y="373"/>
                  </a:cubicBezTo>
                  <a:cubicBezTo>
                    <a:pt x="6245" y="373"/>
                    <a:pt x="6245" y="373"/>
                    <a:pt x="6245" y="373"/>
                  </a:cubicBezTo>
                  <a:cubicBezTo>
                    <a:pt x="6298" y="373"/>
                    <a:pt x="6323" y="351"/>
                    <a:pt x="6323" y="295"/>
                  </a:cubicBezTo>
                  <a:cubicBezTo>
                    <a:pt x="6323" y="99"/>
                    <a:pt x="6323" y="99"/>
                    <a:pt x="6323" y="99"/>
                  </a:cubicBezTo>
                  <a:cubicBezTo>
                    <a:pt x="6323" y="43"/>
                    <a:pt x="6298" y="24"/>
                    <a:pt x="6245" y="24"/>
                  </a:cubicBezTo>
                  <a:moveTo>
                    <a:pt x="7787" y="24"/>
                  </a:moveTo>
                  <a:cubicBezTo>
                    <a:pt x="6723" y="24"/>
                    <a:pt x="6723" y="24"/>
                    <a:pt x="6723" y="24"/>
                  </a:cubicBezTo>
                  <a:cubicBezTo>
                    <a:pt x="6667" y="24"/>
                    <a:pt x="6648" y="49"/>
                    <a:pt x="6648" y="105"/>
                  </a:cubicBezTo>
                  <a:cubicBezTo>
                    <a:pt x="6648" y="2059"/>
                    <a:pt x="6648" y="2059"/>
                    <a:pt x="6648" y="2059"/>
                  </a:cubicBezTo>
                  <a:cubicBezTo>
                    <a:pt x="6648" y="2115"/>
                    <a:pt x="6667" y="2140"/>
                    <a:pt x="6723" y="2140"/>
                  </a:cubicBezTo>
                  <a:cubicBezTo>
                    <a:pt x="7818" y="2140"/>
                    <a:pt x="7818" y="2140"/>
                    <a:pt x="7818" y="2140"/>
                  </a:cubicBezTo>
                  <a:cubicBezTo>
                    <a:pt x="7874" y="2140"/>
                    <a:pt x="7896" y="2119"/>
                    <a:pt x="7896" y="2063"/>
                  </a:cubicBezTo>
                  <a:cubicBezTo>
                    <a:pt x="7896" y="1866"/>
                    <a:pt x="7896" y="1866"/>
                    <a:pt x="7896" y="1866"/>
                  </a:cubicBezTo>
                  <a:cubicBezTo>
                    <a:pt x="7896" y="1810"/>
                    <a:pt x="7874" y="1792"/>
                    <a:pt x="7818" y="1792"/>
                  </a:cubicBezTo>
                  <a:cubicBezTo>
                    <a:pt x="7068" y="1792"/>
                    <a:pt x="7068" y="1792"/>
                    <a:pt x="7068" y="1792"/>
                  </a:cubicBezTo>
                  <a:cubicBezTo>
                    <a:pt x="7068" y="1213"/>
                    <a:pt x="7068" y="1213"/>
                    <a:pt x="7068" y="1213"/>
                  </a:cubicBezTo>
                  <a:cubicBezTo>
                    <a:pt x="7734" y="1213"/>
                    <a:pt x="7734" y="1213"/>
                    <a:pt x="7734" y="1213"/>
                  </a:cubicBezTo>
                  <a:cubicBezTo>
                    <a:pt x="7790" y="1213"/>
                    <a:pt x="7815" y="1191"/>
                    <a:pt x="7815" y="1138"/>
                  </a:cubicBezTo>
                  <a:cubicBezTo>
                    <a:pt x="7815" y="952"/>
                    <a:pt x="7815" y="952"/>
                    <a:pt x="7815" y="952"/>
                  </a:cubicBezTo>
                  <a:cubicBezTo>
                    <a:pt x="7815" y="896"/>
                    <a:pt x="7790" y="877"/>
                    <a:pt x="7734" y="877"/>
                  </a:cubicBezTo>
                  <a:cubicBezTo>
                    <a:pt x="7068" y="877"/>
                    <a:pt x="7068" y="877"/>
                    <a:pt x="7068" y="877"/>
                  </a:cubicBezTo>
                  <a:cubicBezTo>
                    <a:pt x="7068" y="373"/>
                    <a:pt x="7068" y="373"/>
                    <a:pt x="7068" y="373"/>
                  </a:cubicBezTo>
                  <a:cubicBezTo>
                    <a:pt x="7787" y="373"/>
                    <a:pt x="7787" y="373"/>
                    <a:pt x="7787" y="373"/>
                  </a:cubicBezTo>
                  <a:cubicBezTo>
                    <a:pt x="7840" y="373"/>
                    <a:pt x="7865" y="351"/>
                    <a:pt x="7865" y="295"/>
                  </a:cubicBezTo>
                  <a:cubicBezTo>
                    <a:pt x="7865" y="99"/>
                    <a:pt x="7865" y="99"/>
                    <a:pt x="7865" y="99"/>
                  </a:cubicBezTo>
                  <a:cubicBezTo>
                    <a:pt x="7865" y="43"/>
                    <a:pt x="7840" y="24"/>
                    <a:pt x="7787" y="24"/>
                  </a:cubicBezTo>
                  <a:moveTo>
                    <a:pt x="753" y="0"/>
                  </a:moveTo>
                  <a:cubicBezTo>
                    <a:pt x="202" y="0"/>
                    <a:pt x="40" y="245"/>
                    <a:pt x="40" y="507"/>
                  </a:cubicBezTo>
                  <a:cubicBezTo>
                    <a:pt x="40" y="687"/>
                    <a:pt x="40" y="687"/>
                    <a:pt x="40" y="687"/>
                  </a:cubicBezTo>
                  <a:cubicBezTo>
                    <a:pt x="40" y="874"/>
                    <a:pt x="177" y="1033"/>
                    <a:pt x="327" y="1089"/>
                  </a:cubicBezTo>
                  <a:cubicBezTo>
                    <a:pt x="809" y="1272"/>
                    <a:pt x="809" y="1272"/>
                    <a:pt x="809" y="1272"/>
                  </a:cubicBezTo>
                  <a:cubicBezTo>
                    <a:pt x="927" y="1316"/>
                    <a:pt x="1073" y="1369"/>
                    <a:pt x="1073" y="1502"/>
                  </a:cubicBezTo>
                  <a:cubicBezTo>
                    <a:pt x="1073" y="1602"/>
                    <a:pt x="1073" y="1602"/>
                    <a:pt x="1073" y="1602"/>
                  </a:cubicBezTo>
                  <a:cubicBezTo>
                    <a:pt x="1073" y="1755"/>
                    <a:pt x="949" y="1826"/>
                    <a:pt x="741" y="1826"/>
                  </a:cubicBezTo>
                  <a:cubicBezTo>
                    <a:pt x="532" y="1826"/>
                    <a:pt x="411" y="1755"/>
                    <a:pt x="411" y="1602"/>
                  </a:cubicBezTo>
                  <a:cubicBezTo>
                    <a:pt x="411" y="1462"/>
                    <a:pt x="411" y="1462"/>
                    <a:pt x="411" y="1462"/>
                  </a:cubicBezTo>
                  <a:cubicBezTo>
                    <a:pt x="411" y="1406"/>
                    <a:pt x="392" y="1381"/>
                    <a:pt x="339" y="1381"/>
                  </a:cubicBezTo>
                  <a:cubicBezTo>
                    <a:pt x="78" y="1381"/>
                    <a:pt x="78" y="1381"/>
                    <a:pt x="78" y="1381"/>
                  </a:cubicBezTo>
                  <a:cubicBezTo>
                    <a:pt x="22" y="1381"/>
                    <a:pt x="0" y="1406"/>
                    <a:pt x="0" y="1462"/>
                  </a:cubicBezTo>
                  <a:cubicBezTo>
                    <a:pt x="0" y="1658"/>
                    <a:pt x="0" y="1658"/>
                    <a:pt x="0" y="1658"/>
                  </a:cubicBezTo>
                  <a:cubicBezTo>
                    <a:pt x="0" y="1919"/>
                    <a:pt x="190" y="2165"/>
                    <a:pt x="744" y="2165"/>
                  </a:cubicBezTo>
                  <a:cubicBezTo>
                    <a:pt x="1297" y="2165"/>
                    <a:pt x="1484" y="1919"/>
                    <a:pt x="1484" y="1658"/>
                  </a:cubicBezTo>
                  <a:cubicBezTo>
                    <a:pt x="1484" y="1418"/>
                    <a:pt x="1484" y="1418"/>
                    <a:pt x="1484" y="1418"/>
                  </a:cubicBezTo>
                  <a:cubicBezTo>
                    <a:pt x="1484" y="1188"/>
                    <a:pt x="1329" y="1045"/>
                    <a:pt x="1117" y="970"/>
                  </a:cubicBezTo>
                  <a:cubicBezTo>
                    <a:pt x="576" y="777"/>
                    <a:pt x="576" y="777"/>
                    <a:pt x="576" y="777"/>
                  </a:cubicBezTo>
                  <a:cubicBezTo>
                    <a:pt x="526" y="759"/>
                    <a:pt x="448" y="718"/>
                    <a:pt x="448" y="609"/>
                  </a:cubicBezTo>
                  <a:cubicBezTo>
                    <a:pt x="448" y="563"/>
                    <a:pt x="448" y="563"/>
                    <a:pt x="448" y="563"/>
                  </a:cubicBezTo>
                  <a:cubicBezTo>
                    <a:pt x="448" y="410"/>
                    <a:pt x="551" y="339"/>
                    <a:pt x="753" y="339"/>
                  </a:cubicBezTo>
                  <a:cubicBezTo>
                    <a:pt x="955" y="339"/>
                    <a:pt x="1055" y="410"/>
                    <a:pt x="1055" y="563"/>
                  </a:cubicBezTo>
                  <a:cubicBezTo>
                    <a:pt x="1055" y="634"/>
                    <a:pt x="1055" y="634"/>
                    <a:pt x="1055" y="634"/>
                  </a:cubicBezTo>
                  <a:cubicBezTo>
                    <a:pt x="1055" y="687"/>
                    <a:pt x="1073" y="712"/>
                    <a:pt x="1130" y="712"/>
                  </a:cubicBezTo>
                  <a:cubicBezTo>
                    <a:pt x="1391" y="712"/>
                    <a:pt x="1391" y="712"/>
                    <a:pt x="1391" y="712"/>
                  </a:cubicBezTo>
                  <a:cubicBezTo>
                    <a:pt x="1444" y="712"/>
                    <a:pt x="1466" y="687"/>
                    <a:pt x="1466" y="634"/>
                  </a:cubicBezTo>
                  <a:cubicBezTo>
                    <a:pt x="1466" y="507"/>
                    <a:pt x="1466" y="507"/>
                    <a:pt x="1466" y="507"/>
                  </a:cubicBezTo>
                  <a:cubicBezTo>
                    <a:pt x="1466" y="245"/>
                    <a:pt x="1294" y="0"/>
                    <a:pt x="753" y="0"/>
                  </a:cubicBezTo>
                  <a:moveTo>
                    <a:pt x="8965" y="0"/>
                  </a:moveTo>
                  <a:cubicBezTo>
                    <a:pt x="8402" y="0"/>
                    <a:pt x="8233" y="245"/>
                    <a:pt x="8233" y="507"/>
                  </a:cubicBezTo>
                  <a:cubicBezTo>
                    <a:pt x="8233" y="1658"/>
                    <a:pt x="8233" y="1658"/>
                    <a:pt x="8233" y="1658"/>
                  </a:cubicBezTo>
                  <a:cubicBezTo>
                    <a:pt x="8233" y="1919"/>
                    <a:pt x="8402" y="2165"/>
                    <a:pt x="8965" y="2165"/>
                  </a:cubicBezTo>
                  <a:cubicBezTo>
                    <a:pt x="9528" y="2165"/>
                    <a:pt x="9696" y="1919"/>
                    <a:pt x="9696" y="1658"/>
                  </a:cubicBezTo>
                  <a:cubicBezTo>
                    <a:pt x="9696" y="1465"/>
                    <a:pt x="9696" y="1465"/>
                    <a:pt x="9696" y="1465"/>
                  </a:cubicBezTo>
                  <a:cubicBezTo>
                    <a:pt x="9696" y="1409"/>
                    <a:pt x="9677" y="1387"/>
                    <a:pt x="9624" y="1387"/>
                  </a:cubicBezTo>
                  <a:cubicBezTo>
                    <a:pt x="9366" y="1387"/>
                    <a:pt x="9366" y="1387"/>
                    <a:pt x="9366" y="1387"/>
                  </a:cubicBezTo>
                  <a:cubicBezTo>
                    <a:pt x="9310" y="1387"/>
                    <a:pt x="9288" y="1409"/>
                    <a:pt x="9288" y="1465"/>
                  </a:cubicBezTo>
                  <a:cubicBezTo>
                    <a:pt x="9288" y="1583"/>
                    <a:pt x="9288" y="1583"/>
                    <a:pt x="9288" y="1583"/>
                  </a:cubicBezTo>
                  <a:cubicBezTo>
                    <a:pt x="9288" y="1739"/>
                    <a:pt x="9179" y="1817"/>
                    <a:pt x="8971" y="1817"/>
                  </a:cubicBezTo>
                  <a:cubicBezTo>
                    <a:pt x="8762" y="1817"/>
                    <a:pt x="8657" y="1739"/>
                    <a:pt x="8657" y="1583"/>
                  </a:cubicBezTo>
                  <a:cubicBezTo>
                    <a:pt x="8657" y="581"/>
                    <a:pt x="8657" y="581"/>
                    <a:pt x="8657" y="581"/>
                  </a:cubicBezTo>
                  <a:cubicBezTo>
                    <a:pt x="8657" y="426"/>
                    <a:pt x="8762" y="348"/>
                    <a:pt x="8971" y="348"/>
                  </a:cubicBezTo>
                  <a:cubicBezTo>
                    <a:pt x="9179" y="348"/>
                    <a:pt x="9288" y="426"/>
                    <a:pt x="9288" y="581"/>
                  </a:cubicBezTo>
                  <a:cubicBezTo>
                    <a:pt x="9288" y="656"/>
                    <a:pt x="9288" y="656"/>
                    <a:pt x="9288" y="656"/>
                  </a:cubicBezTo>
                  <a:cubicBezTo>
                    <a:pt x="9288" y="712"/>
                    <a:pt x="9310" y="734"/>
                    <a:pt x="9366" y="734"/>
                  </a:cubicBezTo>
                  <a:cubicBezTo>
                    <a:pt x="9624" y="734"/>
                    <a:pt x="9624" y="734"/>
                    <a:pt x="9624" y="734"/>
                  </a:cubicBezTo>
                  <a:cubicBezTo>
                    <a:pt x="9677" y="734"/>
                    <a:pt x="9696" y="712"/>
                    <a:pt x="9696" y="656"/>
                  </a:cubicBezTo>
                  <a:cubicBezTo>
                    <a:pt x="9696" y="507"/>
                    <a:pt x="9696" y="507"/>
                    <a:pt x="9696" y="507"/>
                  </a:cubicBezTo>
                  <a:cubicBezTo>
                    <a:pt x="9696" y="245"/>
                    <a:pt x="9528" y="0"/>
                    <a:pt x="8965" y="0"/>
                  </a:cubicBezTo>
                  <a:moveTo>
                    <a:pt x="121" y="3026"/>
                  </a:moveTo>
                  <a:cubicBezTo>
                    <a:pt x="133" y="3026"/>
                    <a:pt x="137" y="3031"/>
                    <a:pt x="137" y="3043"/>
                  </a:cubicBezTo>
                  <a:cubicBezTo>
                    <a:pt x="137" y="3458"/>
                    <a:pt x="137" y="3458"/>
                    <a:pt x="137" y="3458"/>
                  </a:cubicBezTo>
                  <a:cubicBezTo>
                    <a:pt x="137" y="3470"/>
                    <a:pt x="133" y="3476"/>
                    <a:pt x="121" y="3476"/>
                  </a:cubicBezTo>
                  <a:cubicBezTo>
                    <a:pt x="63" y="3476"/>
                    <a:pt x="63" y="3476"/>
                    <a:pt x="63" y="3476"/>
                  </a:cubicBezTo>
                  <a:cubicBezTo>
                    <a:pt x="51" y="3476"/>
                    <a:pt x="47" y="3470"/>
                    <a:pt x="47" y="3458"/>
                  </a:cubicBezTo>
                  <a:cubicBezTo>
                    <a:pt x="47" y="3043"/>
                    <a:pt x="47" y="3043"/>
                    <a:pt x="47" y="3043"/>
                  </a:cubicBezTo>
                  <a:cubicBezTo>
                    <a:pt x="47" y="3031"/>
                    <a:pt x="51" y="3026"/>
                    <a:pt x="63" y="3026"/>
                  </a:cubicBezTo>
                  <a:cubicBezTo>
                    <a:pt x="121" y="3026"/>
                    <a:pt x="121" y="3026"/>
                    <a:pt x="121" y="3026"/>
                  </a:cubicBezTo>
                  <a:moveTo>
                    <a:pt x="415" y="3141"/>
                  </a:moveTo>
                  <a:cubicBezTo>
                    <a:pt x="476" y="3141"/>
                    <a:pt x="511" y="3178"/>
                    <a:pt x="511" y="3229"/>
                  </a:cubicBezTo>
                  <a:cubicBezTo>
                    <a:pt x="511" y="3458"/>
                    <a:pt x="511" y="3458"/>
                    <a:pt x="511" y="3458"/>
                  </a:cubicBezTo>
                  <a:cubicBezTo>
                    <a:pt x="511" y="3470"/>
                    <a:pt x="506" y="3476"/>
                    <a:pt x="494" y="3476"/>
                  </a:cubicBezTo>
                  <a:cubicBezTo>
                    <a:pt x="441" y="3476"/>
                    <a:pt x="441" y="3476"/>
                    <a:pt x="441" y="3476"/>
                  </a:cubicBezTo>
                  <a:cubicBezTo>
                    <a:pt x="429" y="3476"/>
                    <a:pt x="423" y="3470"/>
                    <a:pt x="423" y="3458"/>
                  </a:cubicBezTo>
                  <a:cubicBezTo>
                    <a:pt x="423" y="3251"/>
                    <a:pt x="423" y="3251"/>
                    <a:pt x="423" y="3251"/>
                  </a:cubicBezTo>
                  <a:cubicBezTo>
                    <a:pt x="423" y="3227"/>
                    <a:pt x="416" y="3216"/>
                    <a:pt x="388" y="3216"/>
                  </a:cubicBezTo>
                  <a:cubicBezTo>
                    <a:pt x="355" y="3216"/>
                    <a:pt x="325" y="3235"/>
                    <a:pt x="311" y="3246"/>
                  </a:cubicBezTo>
                  <a:cubicBezTo>
                    <a:pt x="311" y="3458"/>
                    <a:pt x="311" y="3458"/>
                    <a:pt x="311" y="3458"/>
                  </a:cubicBezTo>
                  <a:cubicBezTo>
                    <a:pt x="311" y="3470"/>
                    <a:pt x="307" y="3476"/>
                    <a:pt x="296" y="3476"/>
                  </a:cubicBezTo>
                  <a:cubicBezTo>
                    <a:pt x="241" y="3476"/>
                    <a:pt x="241" y="3476"/>
                    <a:pt x="241" y="3476"/>
                  </a:cubicBezTo>
                  <a:cubicBezTo>
                    <a:pt x="229" y="3476"/>
                    <a:pt x="224" y="3470"/>
                    <a:pt x="224" y="3458"/>
                  </a:cubicBezTo>
                  <a:cubicBezTo>
                    <a:pt x="224" y="3162"/>
                    <a:pt x="224" y="3162"/>
                    <a:pt x="224" y="3162"/>
                  </a:cubicBezTo>
                  <a:cubicBezTo>
                    <a:pt x="224" y="3151"/>
                    <a:pt x="229" y="3146"/>
                    <a:pt x="241" y="3146"/>
                  </a:cubicBezTo>
                  <a:cubicBezTo>
                    <a:pt x="292" y="3146"/>
                    <a:pt x="292" y="3146"/>
                    <a:pt x="292" y="3146"/>
                  </a:cubicBezTo>
                  <a:cubicBezTo>
                    <a:pt x="304" y="3146"/>
                    <a:pt x="307" y="3151"/>
                    <a:pt x="308" y="3162"/>
                  </a:cubicBezTo>
                  <a:cubicBezTo>
                    <a:pt x="309" y="3178"/>
                    <a:pt x="309" y="3178"/>
                    <a:pt x="309" y="3178"/>
                  </a:cubicBezTo>
                  <a:cubicBezTo>
                    <a:pt x="328" y="3162"/>
                    <a:pt x="361" y="3141"/>
                    <a:pt x="415" y="3141"/>
                  </a:cubicBezTo>
                  <a:moveTo>
                    <a:pt x="715" y="3141"/>
                  </a:moveTo>
                  <a:cubicBezTo>
                    <a:pt x="810" y="3141"/>
                    <a:pt x="841" y="3186"/>
                    <a:pt x="841" y="3229"/>
                  </a:cubicBezTo>
                  <a:cubicBezTo>
                    <a:pt x="841" y="3241"/>
                    <a:pt x="841" y="3241"/>
                    <a:pt x="841" y="3241"/>
                  </a:cubicBezTo>
                  <a:cubicBezTo>
                    <a:pt x="841" y="3253"/>
                    <a:pt x="838" y="3257"/>
                    <a:pt x="826" y="3257"/>
                  </a:cubicBezTo>
                  <a:cubicBezTo>
                    <a:pt x="777" y="3257"/>
                    <a:pt x="777" y="3257"/>
                    <a:pt x="777" y="3257"/>
                  </a:cubicBezTo>
                  <a:cubicBezTo>
                    <a:pt x="767" y="3257"/>
                    <a:pt x="763" y="3253"/>
                    <a:pt x="763" y="3241"/>
                  </a:cubicBezTo>
                  <a:cubicBezTo>
                    <a:pt x="763" y="3229"/>
                    <a:pt x="763" y="3229"/>
                    <a:pt x="763" y="3229"/>
                  </a:cubicBezTo>
                  <a:cubicBezTo>
                    <a:pt x="763" y="3208"/>
                    <a:pt x="743" y="3202"/>
                    <a:pt x="714" y="3202"/>
                  </a:cubicBezTo>
                  <a:cubicBezTo>
                    <a:pt x="686" y="3202"/>
                    <a:pt x="667" y="3208"/>
                    <a:pt x="667" y="3229"/>
                  </a:cubicBezTo>
                  <a:cubicBezTo>
                    <a:pt x="667" y="3236"/>
                    <a:pt x="667" y="3236"/>
                    <a:pt x="667" y="3236"/>
                  </a:cubicBezTo>
                  <a:cubicBezTo>
                    <a:pt x="667" y="3249"/>
                    <a:pt x="678" y="3256"/>
                    <a:pt x="687" y="3259"/>
                  </a:cubicBezTo>
                  <a:cubicBezTo>
                    <a:pt x="782" y="3293"/>
                    <a:pt x="782" y="3293"/>
                    <a:pt x="782" y="3293"/>
                  </a:cubicBezTo>
                  <a:cubicBezTo>
                    <a:pt x="823" y="3308"/>
                    <a:pt x="846" y="3330"/>
                    <a:pt x="846" y="3362"/>
                  </a:cubicBezTo>
                  <a:cubicBezTo>
                    <a:pt x="846" y="3395"/>
                    <a:pt x="846" y="3395"/>
                    <a:pt x="846" y="3395"/>
                  </a:cubicBezTo>
                  <a:cubicBezTo>
                    <a:pt x="846" y="3438"/>
                    <a:pt x="808" y="3481"/>
                    <a:pt x="712" y="3481"/>
                  </a:cubicBezTo>
                  <a:cubicBezTo>
                    <a:pt x="616" y="3481"/>
                    <a:pt x="580" y="3438"/>
                    <a:pt x="580" y="3395"/>
                  </a:cubicBezTo>
                  <a:cubicBezTo>
                    <a:pt x="580" y="3380"/>
                    <a:pt x="580" y="3380"/>
                    <a:pt x="580" y="3380"/>
                  </a:cubicBezTo>
                  <a:cubicBezTo>
                    <a:pt x="580" y="3370"/>
                    <a:pt x="584" y="3365"/>
                    <a:pt x="595" y="3365"/>
                  </a:cubicBezTo>
                  <a:cubicBezTo>
                    <a:pt x="644" y="3365"/>
                    <a:pt x="644" y="3365"/>
                    <a:pt x="644" y="3365"/>
                  </a:cubicBezTo>
                  <a:cubicBezTo>
                    <a:pt x="655" y="3365"/>
                    <a:pt x="659" y="3370"/>
                    <a:pt x="659" y="3380"/>
                  </a:cubicBezTo>
                  <a:cubicBezTo>
                    <a:pt x="659" y="3391"/>
                    <a:pt x="659" y="3391"/>
                    <a:pt x="659" y="3391"/>
                  </a:cubicBezTo>
                  <a:cubicBezTo>
                    <a:pt x="659" y="3412"/>
                    <a:pt x="682" y="3419"/>
                    <a:pt x="712" y="3419"/>
                  </a:cubicBezTo>
                  <a:cubicBezTo>
                    <a:pt x="742" y="3419"/>
                    <a:pt x="766" y="3412"/>
                    <a:pt x="766" y="3391"/>
                  </a:cubicBezTo>
                  <a:cubicBezTo>
                    <a:pt x="766" y="3380"/>
                    <a:pt x="766" y="3380"/>
                    <a:pt x="766" y="3380"/>
                  </a:cubicBezTo>
                  <a:cubicBezTo>
                    <a:pt x="766" y="3369"/>
                    <a:pt x="757" y="3363"/>
                    <a:pt x="736" y="3355"/>
                  </a:cubicBezTo>
                  <a:cubicBezTo>
                    <a:pt x="640" y="3320"/>
                    <a:pt x="640" y="3320"/>
                    <a:pt x="640" y="3320"/>
                  </a:cubicBezTo>
                  <a:cubicBezTo>
                    <a:pt x="616" y="3311"/>
                    <a:pt x="588" y="3283"/>
                    <a:pt x="588" y="3250"/>
                  </a:cubicBezTo>
                  <a:cubicBezTo>
                    <a:pt x="588" y="3229"/>
                    <a:pt x="588" y="3229"/>
                    <a:pt x="588" y="3229"/>
                  </a:cubicBezTo>
                  <a:cubicBezTo>
                    <a:pt x="588" y="3186"/>
                    <a:pt x="619" y="3141"/>
                    <a:pt x="715" y="3141"/>
                  </a:cubicBezTo>
                  <a:moveTo>
                    <a:pt x="1017" y="3067"/>
                  </a:moveTo>
                  <a:cubicBezTo>
                    <a:pt x="1029" y="3067"/>
                    <a:pt x="1033" y="3072"/>
                    <a:pt x="1033" y="3084"/>
                  </a:cubicBezTo>
                  <a:cubicBezTo>
                    <a:pt x="1033" y="3147"/>
                    <a:pt x="1033" y="3147"/>
                    <a:pt x="1033" y="3147"/>
                  </a:cubicBezTo>
                  <a:cubicBezTo>
                    <a:pt x="1093" y="3147"/>
                    <a:pt x="1093" y="3147"/>
                    <a:pt x="1093" y="3147"/>
                  </a:cubicBezTo>
                  <a:cubicBezTo>
                    <a:pt x="1104" y="3147"/>
                    <a:pt x="1110" y="3151"/>
                    <a:pt x="1110" y="3163"/>
                  </a:cubicBezTo>
                  <a:cubicBezTo>
                    <a:pt x="1110" y="3200"/>
                    <a:pt x="1110" y="3200"/>
                    <a:pt x="1110" y="3200"/>
                  </a:cubicBezTo>
                  <a:cubicBezTo>
                    <a:pt x="1110" y="3211"/>
                    <a:pt x="1104" y="3216"/>
                    <a:pt x="1093" y="3216"/>
                  </a:cubicBezTo>
                  <a:cubicBezTo>
                    <a:pt x="1033" y="3216"/>
                    <a:pt x="1033" y="3216"/>
                    <a:pt x="1033" y="3216"/>
                  </a:cubicBezTo>
                  <a:cubicBezTo>
                    <a:pt x="1033" y="3368"/>
                    <a:pt x="1033" y="3368"/>
                    <a:pt x="1033" y="3368"/>
                  </a:cubicBezTo>
                  <a:cubicBezTo>
                    <a:pt x="1033" y="3393"/>
                    <a:pt x="1049" y="3404"/>
                    <a:pt x="1086" y="3404"/>
                  </a:cubicBezTo>
                  <a:cubicBezTo>
                    <a:pt x="1100" y="3404"/>
                    <a:pt x="1100" y="3404"/>
                    <a:pt x="1100" y="3404"/>
                  </a:cubicBezTo>
                  <a:cubicBezTo>
                    <a:pt x="1112" y="3404"/>
                    <a:pt x="1117" y="3409"/>
                    <a:pt x="1117" y="3421"/>
                  </a:cubicBezTo>
                  <a:cubicBezTo>
                    <a:pt x="1117" y="3459"/>
                    <a:pt x="1117" y="3459"/>
                    <a:pt x="1117" y="3459"/>
                  </a:cubicBezTo>
                  <a:cubicBezTo>
                    <a:pt x="1117" y="3471"/>
                    <a:pt x="1112" y="3476"/>
                    <a:pt x="1100" y="3476"/>
                  </a:cubicBezTo>
                  <a:cubicBezTo>
                    <a:pt x="1072" y="3476"/>
                    <a:pt x="1072" y="3476"/>
                    <a:pt x="1072" y="3476"/>
                  </a:cubicBezTo>
                  <a:cubicBezTo>
                    <a:pt x="975" y="3476"/>
                    <a:pt x="945" y="3442"/>
                    <a:pt x="945" y="3378"/>
                  </a:cubicBezTo>
                  <a:cubicBezTo>
                    <a:pt x="945" y="3216"/>
                    <a:pt x="945" y="3216"/>
                    <a:pt x="945" y="3216"/>
                  </a:cubicBezTo>
                  <a:cubicBezTo>
                    <a:pt x="913" y="3216"/>
                    <a:pt x="913" y="3216"/>
                    <a:pt x="913" y="3216"/>
                  </a:cubicBezTo>
                  <a:cubicBezTo>
                    <a:pt x="902" y="3216"/>
                    <a:pt x="897" y="3211"/>
                    <a:pt x="897" y="3200"/>
                  </a:cubicBezTo>
                  <a:cubicBezTo>
                    <a:pt x="897" y="3167"/>
                    <a:pt x="897" y="3167"/>
                    <a:pt x="897" y="3167"/>
                  </a:cubicBezTo>
                  <a:cubicBezTo>
                    <a:pt x="897" y="3155"/>
                    <a:pt x="902" y="3152"/>
                    <a:pt x="913" y="3151"/>
                  </a:cubicBezTo>
                  <a:cubicBezTo>
                    <a:pt x="943" y="3147"/>
                    <a:pt x="943" y="3147"/>
                    <a:pt x="943" y="3147"/>
                  </a:cubicBezTo>
                  <a:cubicBezTo>
                    <a:pt x="945" y="3147"/>
                    <a:pt x="945" y="3147"/>
                    <a:pt x="945" y="3147"/>
                  </a:cubicBezTo>
                  <a:cubicBezTo>
                    <a:pt x="945" y="3084"/>
                    <a:pt x="945" y="3084"/>
                    <a:pt x="945" y="3084"/>
                  </a:cubicBezTo>
                  <a:cubicBezTo>
                    <a:pt x="945" y="3072"/>
                    <a:pt x="950" y="3067"/>
                    <a:pt x="962" y="3067"/>
                  </a:cubicBezTo>
                  <a:cubicBezTo>
                    <a:pt x="1017" y="3067"/>
                    <a:pt x="1017" y="3067"/>
                    <a:pt x="1017" y="3067"/>
                  </a:cubicBezTo>
                  <a:moveTo>
                    <a:pt x="1252" y="3146"/>
                  </a:moveTo>
                  <a:cubicBezTo>
                    <a:pt x="1197" y="3146"/>
                    <a:pt x="1197" y="3146"/>
                    <a:pt x="1197" y="3146"/>
                  </a:cubicBezTo>
                  <a:cubicBezTo>
                    <a:pt x="1185" y="3146"/>
                    <a:pt x="1180" y="3151"/>
                    <a:pt x="1180" y="3163"/>
                  </a:cubicBezTo>
                  <a:cubicBezTo>
                    <a:pt x="1180" y="3458"/>
                    <a:pt x="1180" y="3458"/>
                    <a:pt x="1180" y="3458"/>
                  </a:cubicBezTo>
                  <a:cubicBezTo>
                    <a:pt x="1180" y="3470"/>
                    <a:pt x="1185" y="3476"/>
                    <a:pt x="1197" y="3476"/>
                  </a:cubicBezTo>
                  <a:cubicBezTo>
                    <a:pt x="1252" y="3476"/>
                    <a:pt x="1252" y="3476"/>
                    <a:pt x="1252" y="3476"/>
                  </a:cubicBezTo>
                  <a:cubicBezTo>
                    <a:pt x="1263" y="3476"/>
                    <a:pt x="1267" y="3470"/>
                    <a:pt x="1267" y="3458"/>
                  </a:cubicBezTo>
                  <a:cubicBezTo>
                    <a:pt x="1267" y="3163"/>
                    <a:pt x="1267" y="3163"/>
                    <a:pt x="1267" y="3163"/>
                  </a:cubicBezTo>
                  <a:cubicBezTo>
                    <a:pt x="1267" y="3151"/>
                    <a:pt x="1263" y="3146"/>
                    <a:pt x="1252" y="3146"/>
                  </a:cubicBezTo>
                  <a:moveTo>
                    <a:pt x="1252" y="3013"/>
                  </a:moveTo>
                  <a:cubicBezTo>
                    <a:pt x="1197" y="3013"/>
                    <a:pt x="1197" y="3013"/>
                    <a:pt x="1197" y="3013"/>
                  </a:cubicBezTo>
                  <a:cubicBezTo>
                    <a:pt x="1185" y="3013"/>
                    <a:pt x="1180" y="3018"/>
                    <a:pt x="1180" y="3030"/>
                  </a:cubicBezTo>
                  <a:cubicBezTo>
                    <a:pt x="1180" y="3087"/>
                    <a:pt x="1180" y="3087"/>
                    <a:pt x="1180" y="3087"/>
                  </a:cubicBezTo>
                  <a:cubicBezTo>
                    <a:pt x="1180" y="3098"/>
                    <a:pt x="1185" y="3103"/>
                    <a:pt x="1197" y="3103"/>
                  </a:cubicBezTo>
                  <a:cubicBezTo>
                    <a:pt x="1252" y="3103"/>
                    <a:pt x="1252" y="3103"/>
                    <a:pt x="1252" y="3103"/>
                  </a:cubicBezTo>
                  <a:cubicBezTo>
                    <a:pt x="1263" y="3103"/>
                    <a:pt x="1267" y="3098"/>
                    <a:pt x="1267" y="3087"/>
                  </a:cubicBezTo>
                  <a:cubicBezTo>
                    <a:pt x="1267" y="3030"/>
                    <a:pt x="1267" y="3030"/>
                    <a:pt x="1267" y="3030"/>
                  </a:cubicBezTo>
                  <a:cubicBezTo>
                    <a:pt x="1267" y="3018"/>
                    <a:pt x="1263" y="3013"/>
                    <a:pt x="1252" y="3013"/>
                  </a:cubicBezTo>
                  <a:moveTo>
                    <a:pt x="1450" y="3067"/>
                  </a:moveTo>
                  <a:cubicBezTo>
                    <a:pt x="1462" y="3067"/>
                    <a:pt x="1466" y="3072"/>
                    <a:pt x="1466" y="3084"/>
                  </a:cubicBezTo>
                  <a:cubicBezTo>
                    <a:pt x="1466" y="3147"/>
                    <a:pt x="1466" y="3147"/>
                    <a:pt x="1466" y="3147"/>
                  </a:cubicBezTo>
                  <a:cubicBezTo>
                    <a:pt x="1526" y="3147"/>
                    <a:pt x="1526" y="3147"/>
                    <a:pt x="1526" y="3147"/>
                  </a:cubicBezTo>
                  <a:cubicBezTo>
                    <a:pt x="1537" y="3147"/>
                    <a:pt x="1542" y="3151"/>
                    <a:pt x="1542" y="3163"/>
                  </a:cubicBezTo>
                  <a:cubicBezTo>
                    <a:pt x="1542" y="3200"/>
                    <a:pt x="1542" y="3200"/>
                    <a:pt x="1542" y="3200"/>
                  </a:cubicBezTo>
                  <a:cubicBezTo>
                    <a:pt x="1542" y="3211"/>
                    <a:pt x="1537" y="3216"/>
                    <a:pt x="1526" y="3216"/>
                  </a:cubicBezTo>
                  <a:cubicBezTo>
                    <a:pt x="1466" y="3216"/>
                    <a:pt x="1466" y="3216"/>
                    <a:pt x="1466" y="3216"/>
                  </a:cubicBezTo>
                  <a:cubicBezTo>
                    <a:pt x="1466" y="3368"/>
                    <a:pt x="1466" y="3368"/>
                    <a:pt x="1466" y="3368"/>
                  </a:cubicBezTo>
                  <a:cubicBezTo>
                    <a:pt x="1466" y="3393"/>
                    <a:pt x="1482" y="3404"/>
                    <a:pt x="1519" y="3404"/>
                  </a:cubicBezTo>
                  <a:cubicBezTo>
                    <a:pt x="1533" y="3404"/>
                    <a:pt x="1533" y="3404"/>
                    <a:pt x="1533" y="3404"/>
                  </a:cubicBezTo>
                  <a:cubicBezTo>
                    <a:pt x="1545" y="3404"/>
                    <a:pt x="1550" y="3409"/>
                    <a:pt x="1550" y="3421"/>
                  </a:cubicBezTo>
                  <a:cubicBezTo>
                    <a:pt x="1550" y="3459"/>
                    <a:pt x="1550" y="3459"/>
                    <a:pt x="1550" y="3459"/>
                  </a:cubicBezTo>
                  <a:cubicBezTo>
                    <a:pt x="1550" y="3471"/>
                    <a:pt x="1545" y="3476"/>
                    <a:pt x="1533" y="3476"/>
                  </a:cubicBezTo>
                  <a:cubicBezTo>
                    <a:pt x="1505" y="3476"/>
                    <a:pt x="1505" y="3476"/>
                    <a:pt x="1505" y="3476"/>
                  </a:cubicBezTo>
                  <a:cubicBezTo>
                    <a:pt x="1408" y="3476"/>
                    <a:pt x="1378" y="3442"/>
                    <a:pt x="1378" y="3378"/>
                  </a:cubicBezTo>
                  <a:cubicBezTo>
                    <a:pt x="1378" y="3216"/>
                    <a:pt x="1378" y="3216"/>
                    <a:pt x="1378" y="3216"/>
                  </a:cubicBezTo>
                  <a:cubicBezTo>
                    <a:pt x="1346" y="3216"/>
                    <a:pt x="1346" y="3216"/>
                    <a:pt x="1346" y="3216"/>
                  </a:cubicBezTo>
                  <a:cubicBezTo>
                    <a:pt x="1335" y="3216"/>
                    <a:pt x="1330" y="3211"/>
                    <a:pt x="1330" y="3200"/>
                  </a:cubicBezTo>
                  <a:cubicBezTo>
                    <a:pt x="1330" y="3167"/>
                    <a:pt x="1330" y="3167"/>
                    <a:pt x="1330" y="3167"/>
                  </a:cubicBezTo>
                  <a:cubicBezTo>
                    <a:pt x="1330" y="3155"/>
                    <a:pt x="1335" y="3152"/>
                    <a:pt x="1346" y="3151"/>
                  </a:cubicBezTo>
                  <a:cubicBezTo>
                    <a:pt x="1376" y="3147"/>
                    <a:pt x="1376" y="3147"/>
                    <a:pt x="1376" y="3147"/>
                  </a:cubicBezTo>
                  <a:cubicBezTo>
                    <a:pt x="1378" y="3147"/>
                    <a:pt x="1378" y="3147"/>
                    <a:pt x="1378" y="3147"/>
                  </a:cubicBezTo>
                  <a:cubicBezTo>
                    <a:pt x="1378" y="3084"/>
                    <a:pt x="1378" y="3084"/>
                    <a:pt x="1378" y="3084"/>
                  </a:cubicBezTo>
                  <a:cubicBezTo>
                    <a:pt x="1378" y="3072"/>
                    <a:pt x="1383" y="3067"/>
                    <a:pt x="1395" y="3067"/>
                  </a:cubicBezTo>
                  <a:cubicBezTo>
                    <a:pt x="1450" y="3067"/>
                    <a:pt x="1450" y="3067"/>
                    <a:pt x="1450" y="3067"/>
                  </a:cubicBezTo>
                  <a:moveTo>
                    <a:pt x="1877" y="3146"/>
                  </a:moveTo>
                  <a:cubicBezTo>
                    <a:pt x="1888" y="3146"/>
                    <a:pt x="1893" y="3151"/>
                    <a:pt x="1893" y="3163"/>
                  </a:cubicBezTo>
                  <a:cubicBezTo>
                    <a:pt x="1893" y="3459"/>
                    <a:pt x="1893" y="3459"/>
                    <a:pt x="1893" y="3459"/>
                  </a:cubicBezTo>
                  <a:cubicBezTo>
                    <a:pt x="1893" y="3471"/>
                    <a:pt x="1888" y="3476"/>
                    <a:pt x="1877" y="3476"/>
                  </a:cubicBezTo>
                  <a:cubicBezTo>
                    <a:pt x="1826" y="3476"/>
                    <a:pt x="1826" y="3476"/>
                    <a:pt x="1826" y="3476"/>
                  </a:cubicBezTo>
                  <a:cubicBezTo>
                    <a:pt x="1814" y="3476"/>
                    <a:pt x="1811" y="3471"/>
                    <a:pt x="1810" y="3459"/>
                  </a:cubicBezTo>
                  <a:cubicBezTo>
                    <a:pt x="1808" y="3444"/>
                    <a:pt x="1808" y="3444"/>
                    <a:pt x="1808" y="3444"/>
                  </a:cubicBezTo>
                  <a:cubicBezTo>
                    <a:pt x="1791" y="3460"/>
                    <a:pt x="1759" y="3481"/>
                    <a:pt x="1706" y="3481"/>
                  </a:cubicBezTo>
                  <a:cubicBezTo>
                    <a:pt x="1646" y="3481"/>
                    <a:pt x="1611" y="3444"/>
                    <a:pt x="1611" y="3392"/>
                  </a:cubicBezTo>
                  <a:cubicBezTo>
                    <a:pt x="1611" y="3163"/>
                    <a:pt x="1611" y="3163"/>
                    <a:pt x="1611" y="3163"/>
                  </a:cubicBezTo>
                  <a:cubicBezTo>
                    <a:pt x="1611" y="3151"/>
                    <a:pt x="1616" y="3146"/>
                    <a:pt x="1627" y="3146"/>
                  </a:cubicBezTo>
                  <a:cubicBezTo>
                    <a:pt x="1681" y="3146"/>
                    <a:pt x="1681" y="3146"/>
                    <a:pt x="1681" y="3146"/>
                  </a:cubicBezTo>
                  <a:cubicBezTo>
                    <a:pt x="1692" y="3146"/>
                    <a:pt x="1698" y="3151"/>
                    <a:pt x="1698" y="3163"/>
                  </a:cubicBezTo>
                  <a:cubicBezTo>
                    <a:pt x="1698" y="3370"/>
                    <a:pt x="1698" y="3370"/>
                    <a:pt x="1698" y="3370"/>
                  </a:cubicBezTo>
                  <a:cubicBezTo>
                    <a:pt x="1698" y="3394"/>
                    <a:pt x="1706" y="3405"/>
                    <a:pt x="1733" y="3405"/>
                  </a:cubicBezTo>
                  <a:cubicBezTo>
                    <a:pt x="1766" y="3405"/>
                    <a:pt x="1793" y="3387"/>
                    <a:pt x="1806" y="3376"/>
                  </a:cubicBezTo>
                  <a:cubicBezTo>
                    <a:pt x="1806" y="3163"/>
                    <a:pt x="1806" y="3163"/>
                    <a:pt x="1806" y="3163"/>
                  </a:cubicBezTo>
                  <a:cubicBezTo>
                    <a:pt x="1806" y="3151"/>
                    <a:pt x="1810" y="3146"/>
                    <a:pt x="1822" y="3146"/>
                  </a:cubicBezTo>
                  <a:cubicBezTo>
                    <a:pt x="1877" y="3146"/>
                    <a:pt x="1877" y="3146"/>
                    <a:pt x="1877" y="3146"/>
                  </a:cubicBezTo>
                  <a:moveTo>
                    <a:pt x="2076" y="3067"/>
                  </a:moveTo>
                  <a:cubicBezTo>
                    <a:pt x="2088" y="3067"/>
                    <a:pt x="2092" y="3072"/>
                    <a:pt x="2092" y="3084"/>
                  </a:cubicBezTo>
                  <a:cubicBezTo>
                    <a:pt x="2092" y="3147"/>
                    <a:pt x="2092" y="3147"/>
                    <a:pt x="2092" y="3147"/>
                  </a:cubicBezTo>
                  <a:cubicBezTo>
                    <a:pt x="2152" y="3147"/>
                    <a:pt x="2152" y="3147"/>
                    <a:pt x="2152" y="3147"/>
                  </a:cubicBezTo>
                  <a:cubicBezTo>
                    <a:pt x="2163" y="3147"/>
                    <a:pt x="2169" y="3151"/>
                    <a:pt x="2169" y="3163"/>
                  </a:cubicBezTo>
                  <a:cubicBezTo>
                    <a:pt x="2169" y="3200"/>
                    <a:pt x="2169" y="3200"/>
                    <a:pt x="2169" y="3200"/>
                  </a:cubicBezTo>
                  <a:cubicBezTo>
                    <a:pt x="2169" y="3211"/>
                    <a:pt x="2163" y="3216"/>
                    <a:pt x="2152" y="3216"/>
                  </a:cubicBezTo>
                  <a:cubicBezTo>
                    <a:pt x="2092" y="3216"/>
                    <a:pt x="2092" y="3216"/>
                    <a:pt x="2092" y="3216"/>
                  </a:cubicBezTo>
                  <a:cubicBezTo>
                    <a:pt x="2092" y="3368"/>
                    <a:pt x="2092" y="3368"/>
                    <a:pt x="2092" y="3368"/>
                  </a:cubicBezTo>
                  <a:cubicBezTo>
                    <a:pt x="2092" y="3393"/>
                    <a:pt x="2108" y="3404"/>
                    <a:pt x="2145" y="3404"/>
                  </a:cubicBezTo>
                  <a:cubicBezTo>
                    <a:pt x="2159" y="3404"/>
                    <a:pt x="2159" y="3404"/>
                    <a:pt x="2159" y="3404"/>
                  </a:cubicBezTo>
                  <a:cubicBezTo>
                    <a:pt x="2171" y="3404"/>
                    <a:pt x="2176" y="3409"/>
                    <a:pt x="2176" y="3421"/>
                  </a:cubicBezTo>
                  <a:cubicBezTo>
                    <a:pt x="2176" y="3459"/>
                    <a:pt x="2176" y="3459"/>
                    <a:pt x="2176" y="3459"/>
                  </a:cubicBezTo>
                  <a:cubicBezTo>
                    <a:pt x="2176" y="3471"/>
                    <a:pt x="2171" y="3476"/>
                    <a:pt x="2159" y="3476"/>
                  </a:cubicBezTo>
                  <a:cubicBezTo>
                    <a:pt x="2132" y="3476"/>
                    <a:pt x="2132" y="3476"/>
                    <a:pt x="2132" y="3476"/>
                  </a:cubicBezTo>
                  <a:cubicBezTo>
                    <a:pt x="2034" y="3476"/>
                    <a:pt x="2004" y="3442"/>
                    <a:pt x="2004" y="3378"/>
                  </a:cubicBezTo>
                  <a:cubicBezTo>
                    <a:pt x="2004" y="3216"/>
                    <a:pt x="2004" y="3216"/>
                    <a:pt x="2004" y="3216"/>
                  </a:cubicBezTo>
                  <a:cubicBezTo>
                    <a:pt x="1972" y="3216"/>
                    <a:pt x="1972" y="3216"/>
                    <a:pt x="1972" y="3216"/>
                  </a:cubicBezTo>
                  <a:cubicBezTo>
                    <a:pt x="1961" y="3216"/>
                    <a:pt x="1956" y="3211"/>
                    <a:pt x="1956" y="3200"/>
                  </a:cubicBezTo>
                  <a:cubicBezTo>
                    <a:pt x="1956" y="3167"/>
                    <a:pt x="1956" y="3167"/>
                    <a:pt x="1956" y="3167"/>
                  </a:cubicBezTo>
                  <a:cubicBezTo>
                    <a:pt x="1956" y="3155"/>
                    <a:pt x="1961" y="3152"/>
                    <a:pt x="1972" y="3151"/>
                  </a:cubicBezTo>
                  <a:cubicBezTo>
                    <a:pt x="2002" y="3147"/>
                    <a:pt x="2002" y="3147"/>
                    <a:pt x="2002" y="3147"/>
                  </a:cubicBezTo>
                  <a:cubicBezTo>
                    <a:pt x="2004" y="3147"/>
                    <a:pt x="2004" y="3147"/>
                    <a:pt x="2004" y="3147"/>
                  </a:cubicBezTo>
                  <a:cubicBezTo>
                    <a:pt x="2004" y="3084"/>
                    <a:pt x="2004" y="3084"/>
                    <a:pt x="2004" y="3084"/>
                  </a:cubicBezTo>
                  <a:cubicBezTo>
                    <a:pt x="2004" y="3072"/>
                    <a:pt x="2009" y="3067"/>
                    <a:pt x="2021" y="3067"/>
                  </a:cubicBezTo>
                  <a:cubicBezTo>
                    <a:pt x="2076" y="3067"/>
                    <a:pt x="2076" y="3067"/>
                    <a:pt x="2076" y="3067"/>
                  </a:cubicBezTo>
                  <a:moveTo>
                    <a:pt x="2544" y="3141"/>
                  </a:moveTo>
                  <a:cubicBezTo>
                    <a:pt x="2605" y="3141"/>
                    <a:pt x="2640" y="3178"/>
                    <a:pt x="2640" y="3229"/>
                  </a:cubicBezTo>
                  <a:cubicBezTo>
                    <a:pt x="2640" y="3458"/>
                    <a:pt x="2640" y="3458"/>
                    <a:pt x="2640" y="3458"/>
                  </a:cubicBezTo>
                  <a:cubicBezTo>
                    <a:pt x="2640" y="3470"/>
                    <a:pt x="2636" y="3476"/>
                    <a:pt x="2624" y="3476"/>
                  </a:cubicBezTo>
                  <a:cubicBezTo>
                    <a:pt x="2570" y="3476"/>
                    <a:pt x="2570" y="3476"/>
                    <a:pt x="2570" y="3476"/>
                  </a:cubicBezTo>
                  <a:cubicBezTo>
                    <a:pt x="2558" y="3476"/>
                    <a:pt x="2553" y="3470"/>
                    <a:pt x="2553" y="3458"/>
                  </a:cubicBezTo>
                  <a:cubicBezTo>
                    <a:pt x="2553" y="3251"/>
                    <a:pt x="2553" y="3251"/>
                    <a:pt x="2553" y="3251"/>
                  </a:cubicBezTo>
                  <a:cubicBezTo>
                    <a:pt x="2553" y="3227"/>
                    <a:pt x="2546" y="3216"/>
                    <a:pt x="2517" y="3216"/>
                  </a:cubicBezTo>
                  <a:cubicBezTo>
                    <a:pt x="2484" y="3216"/>
                    <a:pt x="2454" y="3235"/>
                    <a:pt x="2441" y="3246"/>
                  </a:cubicBezTo>
                  <a:cubicBezTo>
                    <a:pt x="2441" y="3458"/>
                    <a:pt x="2441" y="3458"/>
                    <a:pt x="2441" y="3458"/>
                  </a:cubicBezTo>
                  <a:cubicBezTo>
                    <a:pt x="2441" y="3470"/>
                    <a:pt x="2436" y="3476"/>
                    <a:pt x="2425" y="3476"/>
                  </a:cubicBezTo>
                  <a:cubicBezTo>
                    <a:pt x="2370" y="3476"/>
                    <a:pt x="2370" y="3476"/>
                    <a:pt x="2370" y="3476"/>
                  </a:cubicBezTo>
                  <a:cubicBezTo>
                    <a:pt x="2358" y="3476"/>
                    <a:pt x="2354" y="3470"/>
                    <a:pt x="2354" y="3458"/>
                  </a:cubicBezTo>
                  <a:cubicBezTo>
                    <a:pt x="2354" y="3162"/>
                    <a:pt x="2354" y="3162"/>
                    <a:pt x="2354" y="3162"/>
                  </a:cubicBezTo>
                  <a:cubicBezTo>
                    <a:pt x="2354" y="3151"/>
                    <a:pt x="2358" y="3146"/>
                    <a:pt x="2370" y="3146"/>
                  </a:cubicBezTo>
                  <a:cubicBezTo>
                    <a:pt x="2421" y="3146"/>
                    <a:pt x="2421" y="3146"/>
                    <a:pt x="2421" y="3146"/>
                  </a:cubicBezTo>
                  <a:cubicBezTo>
                    <a:pt x="2433" y="3146"/>
                    <a:pt x="2436" y="3151"/>
                    <a:pt x="2437" y="3162"/>
                  </a:cubicBezTo>
                  <a:cubicBezTo>
                    <a:pt x="2438" y="3178"/>
                    <a:pt x="2438" y="3178"/>
                    <a:pt x="2438" y="3178"/>
                  </a:cubicBezTo>
                  <a:cubicBezTo>
                    <a:pt x="2457" y="3162"/>
                    <a:pt x="2491" y="3141"/>
                    <a:pt x="2544" y="3141"/>
                  </a:cubicBezTo>
                  <a:moveTo>
                    <a:pt x="2830" y="3412"/>
                  </a:moveTo>
                  <a:cubicBezTo>
                    <a:pt x="2810" y="3412"/>
                    <a:pt x="2797" y="3406"/>
                    <a:pt x="2797" y="3386"/>
                  </a:cubicBezTo>
                  <a:cubicBezTo>
                    <a:pt x="2797" y="3376"/>
                    <a:pt x="2797" y="3376"/>
                    <a:pt x="2797" y="3376"/>
                  </a:cubicBezTo>
                  <a:cubicBezTo>
                    <a:pt x="2797" y="3358"/>
                    <a:pt x="2803" y="3346"/>
                    <a:pt x="2829" y="3346"/>
                  </a:cubicBezTo>
                  <a:cubicBezTo>
                    <a:pt x="2903" y="3346"/>
                    <a:pt x="2903" y="3346"/>
                    <a:pt x="2903" y="3346"/>
                  </a:cubicBezTo>
                  <a:cubicBezTo>
                    <a:pt x="2903" y="3384"/>
                    <a:pt x="2903" y="3384"/>
                    <a:pt x="2903" y="3384"/>
                  </a:cubicBezTo>
                  <a:cubicBezTo>
                    <a:pt x="2888" y="3395"/>
                    <a:pt x="2860" y="3412"/>
                    <a:pt x="2830" y="3412"/>
                  </a:cubicBezTo>
                  <a:moveTo>
                    <a:pt x="2855" y="3141"/>
                  </a:moveTo>
                  <a:cubicBezTo>
                    <a:pt x="2761" y="3141"/>
                    <a:pt x="2721" y="3177"/>
                    <a:pt x="2721" y="3236"/>
                  </a:cubicBezTo>
                  <a:cubicBezTo>
                    <a:pt x="2721" y="3245"/>
                    <a:pt x="2721" y="3245"/>
                    <a:pt x="2721" y="3245"/>
                  </a:cubicBezTo>
                  <a:cubicBezTo>
                    <a:pt x="2721" y="3256"/>
                    <a:pt x="2725" y="3261"/>
                    <a:pt x="2737" y="3261"/>
                  </a:cubicBezTo>
                  <a:cubicBezTo>
                    <a:pt x="2786" y="3261"/>
                    <a:pt x="2786" y="3261"/>
                    <a:pt x="2786" y="3261"/>
                  </a:cubicBezTo>
                  <a:cubicBezTo>
                    <a:pt x="2798" y="3261"/>
                    <a:pt x="2802" y="3256"/>
                    <a:pt x="2802" y="3245"/>
                  </a:cubicBezTo>
                  <a:cubicBezTo>
                    <a:pt x="2802" y="3240"/>
                    <a:pt x="2802" y="3240"/>
                    <a:pt x="2802" y="3240"/>
                  </a:cubicBezTo>
                  <a:cubicBezTo>
                    <a:pt x="2802" y="3216"/>
                    <a:pt x="2815" y="3205"/>
                    <a:pt x="2853" y="3205"/>
                  </a:cubicBezTo>
                  <a:cubicBezTo>
                    <a:pt x="2892" y="3205"/>
                    <a:pt x="2903" y="3219"/>
                    <a:pt x="2903" y="3243"/>
                  </a:cubicBezTo>
                  <a:cubicBezTo>
                    <a:pt x="2903" y="3285"/>
                    <a:pt x="2903" y="3285"/>
                    <a:pt x="2903" y="3285"/>
                  </a:cubicBezTo>
                  <a:cubicBezTo>
                    <a:pt x="2811" y="3285"/>
                    <a:pt x="2811" y="3285"/>
                    <a:pt x="2811" y="3285"/>
                  </a:cubicBezTo>
                  <a:cubicBezTo>
                    <a:pt x="2746" y="3285"/>
                    <a:pt x="2712" y="3324"/>
                    <a:pt x="2712" y="3368"/>
                  </a:cubicBezTo>
                  <a:cubicBezTo>
                    <a:pt x="2712" y="3398"/>
                    <a:pt x="2712" y="3398"/>
                    <a:pt x="2712" y="3398"/>
                  </a:cubicBezTo>
                  <a:cubicBezTo>
                    <a:pt x="2712" y="3442"/>
                    <a:pt x="2743" y="3481"/>
                    <a:pt x="2807" y="3481"/>
                  </a:cubicBezTo>
                  <a:cubicBezTo>
                    <a:pt x="2854" y="3481"/>
                    <a:pt x="2886" y="3460"/>
                    <a:pt x="2906" y="3444"/>
                  </a:cubicBezTo>
                  <a:cubicBezTo>
                    <a:pt x="2907" y="3458"/>
                    <a:pt x="2907" y="3458"/>
                    <a:pt x="2907" y="3458"/>
                  </a:cubicBezTo>
                  <a:cubicBezTo>
                    <a:pt x="2908" y="3470"/>
                    <a:pt x="2911" y="3476"/>
                    <a:pt x="2923" y="3476"/>
                  </a:cubicBezTo>
                  <a:cubicBezTo>
                    <a:pt x="2972" y="3476"/>
                    <a:pt x="2972" y="3476"/>
                    <a:pt x="2972" y="3476"/>
                  </a:cubicBezTo>
                  <a:cubicBezTo>
                    <a:pt x="2983" y="3476"/>
                    <a:pt x="2988" y="3470"/>
                    <a:pt x="2988" y="3458"/>
                  </a:cubicBezTo>
                  <a:cubicBezTo>
                    <a:pt x="2988" y="3236"/>
                    <a:pt x="2988" y="3236"/>
                    <a:pt x="2988" y="3236"/>
                  </a:cubicBezTo>
                  <a:cubicBezTo>
                    <a:pt x="2988" y="3177"/>
                    <a:pt x="2952" y="3141"/>
                    <a:pt x="2855" y="3141"/>
                  </a:cubicBezTo>
                  <a:moveTo>
                    <a:pt x="3169" y="3067"/>
                  </a:moveTo>
                  <a:cubicBezTo>
                    <a:pt x="3180" y="3067"/>
                    <a:pt x="3184" y="3072"/>
                    <a:pt x="3184" y="3084"/>
                  </a:cubicBezTo>
                  <a:cubicBezTo>
                    <a:pt x="3184" y="3147"/>
                    <a:pt x="3184" y="3147"/>
                    <a:pt x="3184" y="3147"/>
                  </a:cubicBezTo>
                  <a:cubicBezTo>
                    <a:pt x="3245" y="3147"/>
                    <a:pt x="3245" y="3147"/>
                    <a:pt x="3245" y="3147"/>
                  </a:cubicBezTo>
                  <a:cubicBezTo>
                    <a:pt x="3256" y="3147"/>
                    <a:pt x="3261" y="3151"/>
                    <a:pt x="3261" y="3163"/>
                  </a:cubicBezTo>
                  <a:cubicBezTo>
                    <a:pt x="3261" y="3200"/>
                    <a:pt x="3261" y="3200"/>
                    <a:pt x="3261" y="3200"/>
                  </a:cubicBezTo>
                  <a:cubicBezTo>
                    <a:pt x="3261" y="3211"/>
                    <a:pt x="3256" y="3216"/>
                    <a:pt x="3245" y="3216"/>
                  </a:cubicBezTo>
                  <a:cubicBezTo>
                    <a:pt x="3184" y="3216"/>
                    <a:pt x="3184" y="3216"/>
                    <a:pt x="3184" y="3216"/>
                  </a:cubicBezTo>
                  <a:cubicBezTo>
                    <a:pt x="3184" y="3368"/>
                    <a:pt x="3184" y="3368"/>
                    <a:pt x="3184" y="3368"/>
                  </a:cubicBezTo>
                  <a:cubicBezTo>
                    <a:pt x="3184" y="3393"/>
                    <a:pt x="3200" y="3404"/>
                    <a:pt x="3237" y="3404"/>
                  </a:cubicBezTo>
                  <a:cubicBezTo>
                    <a:pt x="3252" y="3404"/>
                    <a:pt x="3252" y="3404"/>
                    <a:pt x="3252" y="3404"/>
                  </a:cubicBezTo>
                  <a:cubicBezTo>
                    <a:pt x="3264" y="3404"/>
                    <a:pt x="3269" y="3409"/>
                    <a:pt x="3269" y="3421"/>
                  </a:cubicBezTo>
                  <a:cubicBezTo>
                    <a:pt x="3269" y="3459"/>
                    <a:pt x="3269" y="3459"/>
                    <a:pt x="3269" y="3459"/>
                  </a:cubicBezTo>
                  <a:cubicBezTo>
                    <a:pt x="3269" y="3471"/>
                    <a:pt x="3264" y="3476"/>
                    <a:pt x="3252" y="3476"/>
                  </a:cubicBezTo>
                  <a:cubicBezTo>
                    <a:pt x="3224" y="3476"/>
                    <a:pt x="3224" y="3476"/>
                    <a:pt x="3224" y="3476"/>
                  </a:cubicBezTo>
                  <a:cubicBezTo>
                    <a:pt x="3127" y="3476"/>
                    <a:pt x="3097" y="3442"/>
                    <a:pt x="3097" y="3378"/>
                  </a:cubicBezTo>
                  <a:cubicBezTo>
                    <a:pt x="3097" y="3216"/>
                    <a:pt x="3097" y="3216"/>
                    <a:pt x="3097" y="3216"/>
                  </a:cubicBezTo>
                  <a:cubicBezTo>
                    <a:pt x="3065" y="3216"/>
                    <a:pt x="3065" y="3216"/>
                    <a:pt x="3065" y="3216"/>
                  </a:cubicBezTo>
                  <a:cubicBezTo>
                    <a:pt x="3053" y="3216"/>
                    <a:pt x="3049" y="3211"/>
                    <a:pt x="3049" y="3200"/>
                  </a:cubicBezTo>
                  <a:cubicBezTo>
                    <a:pt x="3049" y="3167"/>
                    <a:pt x="3049" y="3167"/>
                    <a:pt x="3049" y="3167"/>
                  </a:cubicBezTo>
                  <a:cubicBezTo>
                    <a:pt x="3049" y="3155"/>
                    <a:pt x="3053" y="3152"/>
                    <a:pt x="3065" y="3151"/>
                  </a:cubicBezTo>
                  <a:cubicBezTo>
                    <a:pt x="3095" y="3147"/>
                    <a:pt x="3095" y="3147"/>
                    <a:pt x="3095" y="3147"/>
                  </a:cubicBezTo>
                  <a:cubicBezTo>
                    <a:pt x="3097" y="3147"/>
                    <a:pt x="3097" y="3147"/>
                    <a:pt x="3097" y="3147"/>
                  </a:cubicBezTo>
                  <a:cubicBezTo>
                    <a:pt x="3097" y="3084"/>
                    <a:pt x="3097" y="3084"/>
                    <a:pt x="3097" y="3084"/>
                  </a:cubicBezTo>
                  <a:cubicBezTo>
                    <a:pt x="3097" y="3072"/>
                    <a:pt x="3102" y="3067"/>
                    <a:pt x="3114" y="3067"/>
                  </a:cubicBezTo>
                  <a:cubicBezTo>
                    <a:pt x="3169" y="3067"/>
                    <a:pt x="3169" y="3067"/>
                    <a:pt x="3169" y="3067"/>
                  </a:cubicBezTo>
                  <a:moveTo>
                    <a:pt x="3403" y="3146"/>
                  </a:moveTo>
                  <a:cubicBezTo>
                    <a:pt x="3348" y="3146"/>
                    <a:pt x="3348" y="3146"/>
                    <a:pt x="3348" y="3146"/>
                  </a:cubicBezTo>
                  <a:cubicBezTo>
                    <a:pt x="3336" y="3146"/>
                    <a:pt x="3332" y="3151"/>
                    <a:pt x="3332" y="3163"/>
                  </a:cubicBezTo>
                  <a:cubicBezTo>
                    <a:pt x="3332" y="3458"/>
                    <a:pt x="3332" y="3458"/>
                    <a:pt x="3332" y="3458"/>
                  </a:cubicBezTo>
                  <a:cubicBezTo>
                    <a:pt x="3332" y="3470"/>
                    <a:pt x="3336" y="3476"/>
                    <a:pt x="3348" y="3476"/>
                  </a:cubicBezTo>
                  <a:cubicBezTo>
                    <a:pt x="3403" y="3476"/>
                    <a:pt x="3403" y="3476"/>
                    <a:pt x="3403" y="3476"/>
                  </a:cubicBezTo>
                  <a:cubicBezTo>
                    <a:pt x="3414" y="3476"/>
                    <a:pt x="3418" y="3470"/>
                    <a:pt x="3418" y="3458"/>
                  </a:cubicBezTo>
                  <a:cubicBezTo>
                    <a:pt x="3418" y="3163"/>
                    <a:pt x="3418" y="3163"/>
                    <a:pt x="3418" y="3163"/>
                  </a:cubicBezTo>
                  <a:cubicBezTo>
                    <a:pt x="3418" y="3151"/>
                    <a:pt x="3414" y="3146"/>
                    <a:pt x="3403" y="3146"/>
                  </a:cubicBezTo>
                  <a:moveTo>
                    <a:pt x="3403" y="3013"/>
                  </a:moveTo>
                  <a:cubicBezTo>
                    <a:pt x="3348" y="3013"/>
                    <a:pt x="3348" y="3013"/>
                    <a:pt x="3348" y="3013"/>
                  </a:cubicBezTo>
                  <a:cubicBezTo>
                    <a:pt x="3336" y="3013"/>
                    <a:pt x="3332" y="3018"/>
                    <a:pt x="3332" y="3030"/>
                  </a:cubicBezTo>
                  <a:cubicBezTo>
                    <a:pt x="3332" y="3087"/>
                    <a:pt x="3332" y="3087"/>
                    <a:pt x="3332" y="3087"/>
                  </a:cubicBezTo>
                  <a:cubicBezTo>
                    <a:pt x="3332" y="3098"/>
                    <a:pt x="3336" y="3103"/>
                    <a:pt x="3348" y="3103"/>
                  </a:cubicBezTo>
                  <a:cubicBezTo>
                    <a:pt x="3403" y="3103"/>
                    <a:pt x="3403" y="3103"/>
                    <a:pt x="3403" y="3103"/>
                  </a:cubicBezTo>
                  <a:cubicBezTo>
                    <a:pt x="3414" y="3103"/>
                    <a:pt x="3418" y="3098"/>
                    <a:pt x="3418" y="3087"/>
                  </a:cubicBezTo>
                  <a:cubicBezTo>
                    <a:pt x="3418" y="3030"/>
                    <a:pt x="3418" y="3030"/>
                    <a:pt x="3418" y="3030"/>
                  </a:cubicBezTo>
                  <a:cubicBezTo>
                    <a:pt x="3418" y="3018"/>
                    <a:pt x="3414" y="3013"/>
                    <a:pt x="3403" y="3013"/>
                  </a:cubicBezTo>
                  <a:moveTo>
                    <a:pt x="3638" y="3412"/>
                  </a:moveTo>
                  <a:cubicBezTo>
                    <a:pt x="3601" y="3412"/>
                    <a:pt x="3581" y="3401"/>
                    <a:pt x="3581" y="3376"/>
                  </a:cubicBezTo>
                  <a:cubicBezTo>
                    <a:pt x="3581" y="3245"/>
                    <a:pt x="3581" y="3245"/>
                    <a:pt x="3581" y="3245"/>
                  </a:cubicBezTo>
                  <a:cubicBezTo>
                    <a:pt x="3581" y="3221"/>
                    <a:pt x="3601" y="3209"/>
                    <a:pt x="3638" y="3209"/>
                  </a:cubicBezTo>
                  <a:cubicBezTo>
                    <a:pt x="3675" y="3209"/>
                    <a:pt x="3694" y="3221"/>
                    <a:pt x="3694" y="3245"/>
                  </a:cubicBezTo>
                  <a:cubicBezTo>
                    <a:pt x="3694" y="3376"/>
                    <a:pt x="3694" y="3376"/>
                    <a:pt x="3694" y="3376"/>
                  </a:cubicBezTo>
                  <a:cubicBezTo>
                    <a:pt x="3694" y="3401"/>
                    <a:pt x="3675" y="3412"/>
                    <a:pt x="3638" y="3412"/>
                  </a:cubicBezTo>
                  <a:moveTo>
                    <a:pt x="3638" y="3141"/>
                  </a:moveTo>
                  <a:cubicBezTo>
                    <a:pt x="3540" y="3141"/>
                    <a:pt x="3495" y="3179"/>
                    <a:pt x="3495" y="3238"/>
                  </a:cubicBezTo>
                  <a:cubicBezTo>
                    <a:pt x="3495" y="3383"/>
                    <a:pt x="3495" y="3383"/>
                    <a:pt x="3495" y="3383"/>
                  </a:cubicBezTo>
                  <a:cubicBezTo>
                    <a:pt x="3495" y="3442"/>
                    <a:pt x="3540" y="3481"/>
                    <a:pt x="3638" y="3481"/>
                  </a:cubicBezTo>
                  <a:cubicBezTo>
                    <a:pt x="3735" y="3481"/>
                    <a:pt x="3781" y="3442"/>
                    <a:pt x="3781" y="3383"/>
                  </a:cubicBezTo>
                  <a:cubicBezTo>
                    <a:pt x="3781" y="3238"/>
                    <a:pt x="3781" y="3238"/>
                    <a:pt x="3781" y="3238"/>
                  </a:cubicBezTo>
                  <a:cubicBezTo>
                    <a:pt x="3781" y="3179"/>
                    <a:pt x="3735" y="3141"/>
                    <a:pt x="3638" y="3141"/>
                  </a:cubicBezTo>
                  <a:moveTo>
                    <a:pt x="4048" y="3141"/>
                  </a:moveTo>
                  <a:cubicBezTo>
                    <a:pt x="4109" y="3141"/>
                    <a:pt x="4144" y="3178"/>
                    <a:pt x="4144" y="3229"/>
                  </a:cubicBezTo>
                  <a:cubicBezTo>
                    <a:pt x="4144" y="3458"/>
                    <a:pt x="4144" y="3458"/>
                    <a:pt x="4144" y="3458"/>
                  </a:cubicBezTo>
                  <a:cubicBezTo>
                    <a:pt x="4144" y="3470"/>
                    <a:pt x="4139" y="3476"/>
                    <a:pt x="4127" y="3476"/>
                  </a:cubicBezTo>
                  <a:cubicBezTo>
                    <a:pt x="4074" y="3476"/>
                    <a:pt x="4074" y="3476"/>
                    <a:pt x="4074" y="3476"/>
                  </a:cubicBezTo>
                  <a:cubicBezTo>
                    <a:pt x="4062" y="3476"/>
                    <a:pt x="4056" y="3470"/>
                    <a:pt x="4056" y="3458"/>
                  </a:cubicBezTo>
                  <a:cubicBezTo>
                    <a:pt x="4056" y="3251"/>
                    <a:pt x="4056" y="3251"/>
                    <a:pt x="4056" y="3251"/>
                  </a:cubicBezTo>
                  <a:cubicBezTo>
                    <a:pt x="4056" y="3227"/>
                    <a:pt x="4049" y="3216"/>
                    <a:pt x="4021" y="3216"/>
                  </a:cubicBezTo>
                  <a:cubicBezTo>
                    <a:pt x="3988" y="3216"/>
                    <a:pt x="3958" y="3235"/>
                    <a:pt x="3944" y="3246"/>
                  </a:cubicBezTo>
                  <a:cubicBezTo>
                    <a:pt x="3944" y="3458"/>
                    <a:pt x="3944" y="3458"/>
                    <a:pt x="3944" y="3458"/>
                  </a:cubicBezTo>
                  <a:cubicBezTo>
                    <a:pt x="3944" y="3470"/>
                    <a:pt x="3940" y="3476"/>
                    <a:pt x="3929" y="3476"/>
                  </a:cubicBezTo>
                  <a:cubicBezTo>
                    <a:pt x="3874" y="3476"/>
                    <a:pt x="3874" y="3476"/>
                    <a:pt x="3874" y="3476"/>
                  </a:cubicBezTo>
                  <a:cubicBezTo>
                    <a:pt x="3862" y="3476"/>
                    <a:pt x="3857" y="3470"/>
                    <a:pt x="3857" y="3458"/>
                  </a:cubicBezTo>
                  <a:cubicBezTo>
                    <a:pt x="3857" y="3162"/>
                    <a:pt x="3857" y="3162"/>
                    <a:pt x="3857" y="3162"/>
                  </a:cubicBezTo>
                  <a:cubicBezTo>
                    <a:pt x="3857" y="3151"/>
                    <a:pt x="3862" y="3146"/>
                    <a:pt x="3874" y="3146"/>
                  </a:cubicBezTo>
                  <a:cubicBezTo>
                    <a:pt x="3925" y="3146"/>
                    <a:pt x="3925" y="3146"/>
                    <a:pt x="3925" y="3146"/>
                  </a:cubicBezTo>
                  <a:cubicBezTo>
                    <a:pt x="3937" y="3146"/>
                    <a:pt x="3940" y="3151"/>
                    <a:pt x="3941" y="3162"/>
                  </a:cubicBezTo>
                  <a:cubicBezTo>
                    <a:pt x="3942" y="3178"/>
                    <a:pt x="3942" y="3178"/>
                    <a:pt x="3942" y="3178"/>
                  </a:cubicBezTo>
                  <a:cubicBezTo>
                    <a:pt x="3961" y="3162"/>
                    <a:pt x="3994" y="3141"/>
                    <a:pt x="4048" y="3141"/>
                  </a:cubicBezTo>
                  <a:moveTo>
                    <a:pt x="4333" y="3412"/>
                  </a:moveTo>
                  <a:cubicBezTo>
                    <a:pt x="4314" y="3412"/>
                    <a:pt x="4300" y="3406"/>
                    <a:pt x="4300" y="3386"/>
                  </a:cubicBezTo>
                  <a:cubicBezTo>
                    <a:pt x="4300" y="3376"/>
                    <a:pt x="4300" y="3376"/>
                    <a:pt x="4300" y="3376"/>
                  </a:cubicBezTo>
                  <a:cubicBezTo>
                    <a:pt x="4300" y="3358"/>
                    <a:pt x="4306" y="3346"/>
                    <a:pt x="4332" y="3346"/>
                  </a:cubicBezTo>
                  <a:cubicBezTo>
                    <a:pt x="4406" y="3346"/>
                    <a:pt x="4406" y="3346"/>
                    <a:pt x="4406" y="3346"/>
                  </a:cubicBezTo>
                  <a:cubicBezTo>
                    <a:pt x="4406" y="3384"/>
                    <a:pt x="4406" y="3384"/>
                    <a:pt x="4406" y="3384"/>
                  </a:cubicBezTo>
                  <a:cubicBezTo>
                    <a:pt x="4391" y="3395"/>
                    <a:pt x="4364" y="3412"/>
                    <a:pt x="4333" y="3412"/>
                  </a:cubicBezTo>
                  <a:moveTo>
                    <a:pt x="4359" y="3141"/>
                  </a:moveTo>
                  <a:cubicBezTo>
                    <a:pt x="4264" y="3141"/>
                    <a:pt x="4225" y="3177"/>
                    <a:pt x="4225" y="3236"/>
                  </a:cubicBezTo>
                  <a:cubicBezTo>
                    <a:pt x="4225" y="3245"/>
                    <a:pt x="4225" y="3245"/>
                    <a:pt x="4225" y="3245"/>
                  </a:cubicBezTo>
                  <a:cubicBezTo>
                    <a:pt x="4225" y="3256"/>
                    <a:pt x="4229" y="3261"/>
                    <a:pt x="4241" y="3261"/>
                  </a:cubicBezTo>
                  <a:cubicBezTo>
                    <a:pt x="4290" y="3261"/>
                    <a:pt x="4290" y="3261"/>
                    <a:pt x="4290" y="3261"/>
                  </a:cubicBezTo>
                  <a:cubicBezTo>
                    <a:pt x="4301" y="3261"/>
                    <a:pt x="4306" y="3256"/>
                    <a:pt x="4306" y="3245"/>
                  </a:cubicBezTo>
                  <a:cubicBezTo>
                    <a:pt x="4306" y="3240"/>
                    <a:pt x="4306" y="3240"/>
                    <a:pt x="4306" y="3240"/>
                  </a:cubicBezTo>
                  <a:cubicBezTo>
                    <a:pt x="4306" y="3216"/>
                    <a:pt x="4319" y="3205"/>
                    <a:pt x="4357" y="3205"/>
                  </a:cubicBezTo>
                  <a:cubicBezTo>
                    <a:pt x="4395" y="3205"/>
                    <a:pt x="4406" y="3219"/>
                    <a:pt x="4406" y="3243"/>
                  </a:cubicBezTo>
                  <a:cubicBezTo>
                    <a:pt x="4406" y="3285"/>
                    <a:pt x="4406" y="3285"/>
                    <a:pt x="4406" y="3285"/>
                  </a:cubicBezTo>
                  <a:cubicBezTo>
                    <a:pt x="4315" y="3285"/>
                    <a:pt x="4315" y="3285"/>
                    <a:pt x="4315" y="3285"/>
                  </a:cubicBezTo>
                  <a:cubicBezTo>
                    <a:pt x="4249" y="3285"/>
                    <a:pt x="4216" y="3324"/>
                    <a:pt x="4216" y="3368"/>
                  </a:cubicBezTo>
                  <a:cubicBezTo>
                    <a:pt x="4216" y="3398"/>
                    <a:pt x="4216" y="3398"/>
                    <a:pt x="4216" y="3398"/>
                  </a:cubicBezTo>
                  <a:cubicBezTo>
                    <a:pt x="4216" y="3442"/>
                    <a:pt x="4246" y="3481"/>
                    <a:pt x="4311" y="3481"/>
                  </a:cubicBezTo>
                  <a:cubicBezTo>
                    <a:pt x="4357" y="3481"/>
                    <a:pt x="4390" y="3460"/>
                    <a:pt x="4409" y="3444"/>
                  </a:cubicBezTo>
                  <a:cubicBezTo>
                    <a:pt x="4410" y="3458"/>
                    <a:pt x="4410" y="3458"/>
                    <a:pt x="4410" y="3458"/>
                  </a:cubicBezTo>
                  <a:cubicBezTo>
                    <a:pt x="4412" y="3470"/>
                    <a:pt x="4414" y="3476"/>
                    <a:pt x="4426" y="3476"/>
                  </a:cubicBezTo>
                  <a:cubicBezTo>
                    <a:pt x="4476" y="3476"/>
                    <a:pt x="4476" y="3476"/>
                    <a:pt x="4476" y="3476"/>
                  </a:cubicBezTo>
                  <a:cubicBezTo>
                    <a:pt x="4487" y="3476"/>
                    <a:pt x="4492" y="3470"/>
                    <a:pt x="4492" y="3458"/>
                  </a:cubicBezTo>
                  <a:cubicBezTo>
                    <a:pt x="4492" y="3236"/>
                    <a:pt x="4492" y="3236"/>
                    <a:pt x="4492" y="3236"/>
                  </a:cubicBezTo>
                  <a:cubicBezTo>
                    <a:pt x="4492" y="3177"/>
                    <a:pt x="4455" y="3141"/>
                    <a:pt x="4359" y="3141"/>
                  </a:cubicBezTo>
                  <a:moveTo>
                    <a:pt x="4643" y="3013"/>
                  </a:moveTo>
                  <a:cubicBezTo>
                    <a:pt x="4654" y="3013"/>
                    <a:pt x="4658" y="3018"/>
                    <a:pt x="4658" y="3030"/>
                  </a:cubicBezTo>
                  <a:cubicBezTo>
                    <a:pt x="4658" y="3458"/>
                    <a:pt x="4658" y="3458"/>
                    <a:pt x="4658" y="3458"/>
                  </a:cubicBezTo>
                  <a:cubicBezTo>
                    <a:pt x="4658" y="3470"/>
                    <a:pt x="4654" y="3476"/>
                    <a:pt x="4643" y="3476"/>
                  </a:cubicBezTo>
                  <a:cubicBezTo>
                    <a:pt x="4588" y="3476"/>
                    <a:pt x="4588" y="3476"/>
                    <a:pt x="4588" y="3476"/>
                  </a:cubicBezTo>
                  <a:cubicBezTo>
                    <a:pt x="4576" y="3476"/>
                    <a:pt x="4571" y="3470"/>
                    <a:pt x="4571" y="3458"/>
                  </a:cubicBezTo>
                  <a:cubicBezTo>
                    <a:pt x="4571" y="3030"/>
                    <a:pt x="4571" y="3030"/>
                    <a:pt x="4571" y="3030"/>
                  </a:cubicBezTo>
                  <a:cubicBezTo>
                    <a:pt x="4571" y="3018"/>
                    <a:pt x="4576" y="3013"/>
                    <a:pt x="4588" y="3013"/>
                  </a:cubicBezTo>
                  <a:cubicBezTo>
                    <a:pt x="4643" y="3013"/>
                    <a:pt x="4643" y="3013"/>
                    <a:pt x="4643" y="3013"/>
                  </a:cubicBezTo>
                  <a:moveTo>
                    <a:pt x="4981" y="3405"/>
                  </a:moveTo>
                  <a:cubicBezTo>
                    <a:pt x="4950" y="3405"/>
                    <a:pt x="4945" y="3388"/>
                    <a:pt x="4945" y="3370"/>
                  </a:cubicBezTo>
                  <a:cubicBezTo>
                    <a:pt x="4945" y="3251"/>
                    <a:pt x="4945" y="3251"/>
                    <a:pt x="4945" y="3251"/>
                  </a:cubicBezTo>
                  <a:cubicBezTo>
                    <a:pt x="4945" y="3233"/>
                    <a:pt x="4950" y="3216"/>
                    <a:pt x="4981" y="3216"/>
                  </a:cubicBezTo>
                  <a:cubicBezTo>
                    <a:pt x="5014" y="3216"/>
                    <a:pt x="5044" y="3236"/>
                    <a:pt x="5057" y="3247"/>
                  </a:cubicBezTo>
                  <a:cubicBezTo>
                    <a:pt x="5057" y="3375"/>
                    <a:pt x="5057" y="3375"/>
                    <a:pt x="5057" y="3375"/>
                  </a:cubicBezTo>
                  <a:cubicBezTo>
                    <a:pt x="5044" y="3386"/>
                    <a:pt x="5014" y="3405"/>
                    <a:pt x="4981" y="3405"/>
                  </a:cubicBezTo>
                  <a:moveTo>
                    <a:pt x="5128" y="3013"/>
                  </a:moveTo>
                  <a:cubicBezTo>
                    <a:pt x="5073" y="3013"/>
                    <a:pt x="5073" y="3013"/>
                    <a:pt x="5073" y="3013"/>
                  </a:cubicBezTo>
                  <a:cubicBezTo>
                    <a:pt x="5061" y="3013"/>
                    <a:pt x="5057" y="3018"/>
                    <a:pt x="5057" y="3030"/>
                  </a:cubicBezTo>
                  <a:cubicBezTo>
                    <a:pt x="5057" y="3176"/>
                    <a:pt x="5057" y="3176"/>
                    <a:pt x="5057" y="3176"/>
                  </a:cubicBezTo>
                  <a:cubicBezTo>
                    <a:pt x="5038" y="3162"/>
                    <a:pt x="5005" y="3141"/>
                    <a:pt x="4954" y="3141"/>
                  </a:cubicBezTo>
                  <a:cubicBezTo>
                    <a:pt x="4889" y="3141"/>
                    <a:pt x="4858" y="3178"/>
                    <a:pt x="4858" y="3237"/>
                  </a:cubicBezTo>
                  <a:cubicBezTo>
                    <a:pt x="4858" y="3384"/>
                    <a:pt x="4858" y="3384"/>
                    <a:pt x="4858" y="3384"/>
                  </a:cubicBezTo>
                  <a:cubicBezTo>
                    <a:pt x="4858" y="3443"/>
                    <a:pt x="4889" y="3481"/>
                    <a:pt x="4954" y="3481"/>
                  </a:cubicBezTo>
                  <a:cubicBezTo>
                    <a:pt x="5007" y="3481"/>
                    <a:pt x="5041" y="3458"/>
                    <a:pt x="5060" y="3444"/>
                  </a:cubicBezTo>
                  <a:cubicBezTo>
                    <a:pt x="5061" y="3458"/>
                    <a:pt x="5061" y="3458"/>
                    <a:pt x="5061" y="3458"/>
                  </a:cubicBezTo>
                  <a:cubicBezTo>
                    <a:pt x="5062" y="3470"/>
                    <a:pt x="5065" y="3476"/>
                    <a:pt x="5077" y="3476"/>
                  </a:cubicBezTo>
                  <a:cubicBezTo>
                    <a:pt x="5128" y="3476"/>
                    <a:pt x="5128" y="3476"/>
                    <a:pt x="5128" y="3476"/>
                  </a:cubicBezTo>
                  <a:cubicBezTo>
                    <a:pt x="5140" y="3476"/>
                    <a:pt x="5144" y="3470"/>
                    <a:pt x="5144" y="3458"/>
                  </a:cubicBezTo>
                  <a:cubicBezTo>
                    <a:pt x="5144" y="3030"/>
                    <a:pt x="5144" y="3030"/>
                    <a:pt x="5144" y="3030"/>
                  </a:cubicBezTo>
                  <a:cubicBezTo>
                    <a:pt x="5144" y="3018"/>
                    <a:pt x="5140" y="3013"/>
                    <a:pt x="5128" y="3013"/>
                  </a:cubicBezTo>
                  <a:moveTo>
                    <a:pt x="5305" y="3272"/>
                  </a:moveTo>
                  <a:cubicBezTo>
                    <a:pt x="5305" y="3243"/>
                    <a:pt x="5305" y="3243"/>
                    <a:pt x="5305" y="3243"/>
                  </a:cubicBezTo>
                  <a:cubicBezTo>
                    <a:pt x="5305" y="3219"/>
                    <a:pt x="5319" y="3206"/>
                    <a:pt x="5357" y="3206"/>
                  </a:cubicBezTo>
                  <a:cubicBezTo>
                    <a:pt x="5394" y="3206"/>
                    <a:pt x="5409" y="3219"/>
                    <a:pt x="5409" y="3243"/>
                  </a:cubicBezTo>
                  <a:cubicBezTo>
                    <a:pt x="5409" y="3272"/>
                    <a:pt x="5409" y="3272"/>
                    <a:pt x="5409" y="3272"/>
                  </a:cubicBezTo>
                  <a:cubicBezTo>
                    <a:pt x="5305" y="3272"/>
                    <a:pt x="5305" y="3272"/>
                    <a:pt x="5305" y="3272"/>
                  </a:cubicBezTo>
                  <a:moveTo>
                    <a:pt x="5357" y="3141"/>
                  </a:moveTo>
                  <a:cubicBezTo>
                    <a:pt x="5260" y="3141"/>
                    <a:pt x="5221" y="3179"/>
                    <a:pt x="5221" y="3238"/>
                  </a:cubicBezTo>
                  <a:cubicBezTo>
                    <a:pt x="5221" y="3383"/>
                    <a:pt x="5221" y="3383"/>
                    <a:pt x="5221" y="3383"/>
                  </a:cubicBezTo>
                  <a:cubicBezTo>
                    <a:pt x="5221" y="3443"/>
                    <a:pt x="5259" y="3481"/>
                    <a:pt x="5356" y="3481"/>
                  </a:cubicBezTo>
                  <a:cubicBezTo>
                    <a:pt x="5454" y="3481"/>
                    <a:pt x="5488" y="3443"/>
                    <a:pt x="5488" y="3383"/>
                  </a:cubicBezTo>
                  <a:cubicBezTo>
                    <a:pt x="5488" y="3376"/>
                    <a:pt x="5488" y="3376"/>
                    <a:pt x="5488" y="3376"/>
                  </a:cubicBezTo>
                  <a:cubicBezTo>
                    <a:pt x="5488" y="3364"/>
                    <a:pt x="5483" y="3359"/>
                    <a:pt x="5472" y="3359"/>
                  </a:cubicBezTo>
                  <a:cubicBezTo>
                    <a:pt x="5425" y="3359"/>
                    <a:pt x="5425" y="3359"/>
                    <a:pt x="5425" y="3359"/>
                  </a:cubicBezTo>
                  <a:cubicBezTo>
                    <a:pt x="5413" y="3359"/>
                    <a:pt x="5409" y="3364"/>
                    <a:pt x="5409" y="3376"/>
                  </a:cubicBezTo>
                  <a:cubicBezTo>
                    <a:pt x="5409" y="3379"/>
                    <a:pt x="5409" y="3379"/>
                    <a:pt x="5409" y="3379"/>
                  </a:cubicBezTo>
                  <a:cubicBezTo>
                    <a:pt x="5409" y="3402"/>
                    <a:pt x="5396" y="3415"/>
                    <a:pt x="5357" y="3415"/>
                  </a:cubicBezTo>
                  <a:cubicBezTo>
                    <a:pt x="5318" y="3415"/>
                    <a:pt x="5305" y="3402"/>
                    <a:pt x="5305" y="3379"/>
                  </a:cubicBezTo>
                  <a:cubicBezTo>
                    <a:pt x="5305" y="3330"/>
                    <a:pt x="5305" y="3330"/>
                    <a:pt x="5305" y="3330"/>
                  </a:cubicBezTo>
                  <a:cubicBezTo>
                    <a:pt x="5475" y="3330"/>
                    <a:pt x="5475" y="3330"/>
                    <a:pt x="5475" y="3330"/>
                  </a:cubicBezTo>
                  <a:cubicBezTo>
                    <a:pt x="5485" y="3330"/>
                    <a:pt x="5489" y="3325"/>
                    <a:pt x="5489" y="3315"/>
                  </a:cubicBezTo>
                  <a:cubicBezTo>
                    <a:pt x="5489" y="3238"/>
                    <a:pt x="5489" y="3238"/>
                    <a:pt x="5489" y="3238"/>
                  </a:cubicBezTo>
                  <a:cubicBezTo>
                    <a:pt x="5489" y="3179"/>
                    <a:pt x="5454" y="3141"/>
                    <a:pt x="5357" y="3141"/>
                  </a:cubicBezTo>
                  <a:moveTo>
                    <a:pt x="5757" y="3013"/>
                  </a:moveTo>
                  <a:cubicBezTo>
                    <a:pt x="5769" y="3013"/>
                    <a:pt x="5773" y="3018"/>
                    <a:pt x="5773" y="3030"/>
                  </a:cubicBezTo>
                  <a:cubicBezTo>
                    <a:pt x="5773" y="3458"/>
                    <a:pt x="5773" y="3458"/>
                    <a:pt x="5773" y="3458"/>
                  </a:cubicBezTo>
                  <a:cubicBezTo>
                    <a:pt x="5773" y="3470"/>
                    <a:pt x="5769" y="3476"/>
                    <a:pt x="5757" y="3476"/>
                  </a:cubicBezTo>
                  <a:cubicBezTo>
                    <a:pt x="5702" y="3476"/>
                    <a:pt x="5702" y="3476"/>
                    <a:pt x="5702" y="3476"/>
                  </a:cubicBezTo>
                  <a:cubicBezTo>
                    <a:pt x="5691" y="3476"/>
                    <a:pt x="5686" y="3470"/>
                    <a:pt x="5686" y="3458"/>
                  </a:cubicBezTo>
                  <a:cubicBezTo>
                    <a:pt x="5686" y="3030"/>
                    <a:pt x="5686" y="3030"/>
                    <a:pt x="5686" y="3030"/>
                  </a:cubicBezTo>
                  <a:cubicBezTo>
                    <a:pt x="5686" y="3018"/>
                    <a:pt x="5691" y="3013"/>
                    <a:pt x="5702" y="3013"/>
                  </a:cubicBezTo>
                  <a:cubicBezTo>
                    <a:pt x="5757" y="3013"/>
                    <a:pt x="5757" y="3013"/>
                    <a:pt x="5757" y="3013"/>
                  </a:cubicBezTo>
                  <a:moveTo>
                    <a:pt x="5964" y="3412"/>
                  </a:moveTo>
                  <a:cubicBezTo>
                    <a:pt x="5944" y="3412"/>
                    <a:pt x="5931" y="3406"/>
                    <a:pt x="5931" y="3386"/>
                  </a:cubicBezTo>
                  <a:cubicBezTo>
                    <a:pt x="5931" y="3376"/>
                    <a:pt x="5931" y="3376"/>
                    <a:pt x="5931" y="3376"/>
                  </a:cubicBezTo>
                  <a:cubicBezTo>
                    <a:pt x="5931" y="3358"/>
                    <a:pt x="5937" y="3346"/>
                    <a:pt x="5963" y="3346"/>
                  </a:cubicBezTo>
                  <a:cubicBezTo>
                    <a:pt x="6037" y="3346"/>
                    <a:pt x="6037" y="3346"/>
                    <a:pt x="6037" y="3346"/>
                  </a:cubicBezTo>
                  <a:cubicBezTo>
                    <a:pt x="6037" y="3384"/>
                    <a:pt x="6037" y="3384"/>
                    <a:pt x="6037" y="3384"/>
                  </a:cubicBezTo>
                  <a:cubicBezTo>
                    <a:pt x="6022" y="3395"/>
                    <a:pt x="5994" y="3412"/>
                    <a:pt x="5964" y="3412"/>
                  </a:cubicBezTo>
                  <a:moveTo>
                    <a:pt x="5989" y="3141"/>
                  </a:moveTo>
                  <a:cubicBezTo>
                    <a:pt x="5895" y="3141"/>
                    <a:pt x="5855" y="3177"/>
                    <a:pt x="5855" y="3236"/>
                  </a:cubicBezTo>
                  <a:cubicBezTo>
                    <a:pt x="5855" y="3245"/>
                    <a:pt x="5855" y="3245"/>
                    <a:pt x="5855" y="3245"/>
                  </a:cubicBezTo>
                  <a:cubicBezTo>
                    <a:pt x="5855" y="3256"/>
                    <a:pt x="5859" y="3261"/>
                    <a:pt x="5871" y="3261"/>
                  </a:cubicBezTo>
                  <a:cubicBezTo>
                    <a:pt x="5920" y="3261"/>
                    <a:pt x="5920" y="3261"/>
                    <a:pt x="5920" y="3261"/>
                  </a:cubicBezTo>
                  <a:cubicBezTo>
                    <a:pt x="5932" y="3261"/>
                    <a:pt x="5936" y="3256"/>
                    <a:pt x="5936" y="3245"/>
                  </a:cubicBezTo>
                  <a:cubicBezTo>
                    <a:pt x="5936" y="3240"/>
                    <a:pt x="5936" y="3240"/>
                    <a:pt x="5936" y="3240"/>
                  </a:cubicBezTo>
                  <a:cubicBezTo>
                    <a:pt x="5936" y="3216"/>
                    <a:pt x="5949" y="3205"/>
                    <a:pt x="5987" y="3205"/>
                  </a:cubicBezTo>
                  <a:cubicBezTo>
                    <a:pt x="6026" y="3205"/>
                    <a:pt x="6037" y="3219"/>
                    <a:pt x="6037" y="3243"/>
                  </a:cubicBezTo>
                  <a:cubicBezTo>
                    <a:pt x="6037" y="3285"/>
                    <a:pt x="6037" y="3285"/>
                    <a:pt x="6037" y="3285"/>
                  </a:cubicBezTo>
                  <a:cubicBezTo>
                    <a:pt x="5945" y="3285"/>
                    <a:pt x="5945" y="3285"/>
                    <a:pt x="5945" y="3285"/>
                  </a:cubicBezTo>
                  <a:cubicBezTo>
                    <a:pt x="5880" y="3285"/>
                    <a:pt x="5846" y="3324"/>
                    <a:pt x="5846" y="3368"/>
                  </a:cubicBezTo>
                  <a:cubicBezTo>
                    <a:pt x="5846" y="3398"/>
                    <a:pt x="5846" y="3398"/>
                    <a:pt x="5846" y="3398"/>
                  </a:cubicBezTo>
                  <a:cubicBezTo>
                    <a:pt x="5846" y="3442"/>
                    <a:pt x="5877" y="3481"/>
                    <a:pt x="5941" y="3481"/>
                  </a:cubicBezTo>
                  <a:cubicBezTo>
                    <a:pt x="5988" y="3481"/>
                    <a:pt x="6020" y="3460"/>
                    <a:pt x="6039" y="3444"/>
                  </a:cubicBezTo>
                  <a:cubicBezTo>
                    <a:pt x="6041" y="3458"/>
                    <a:pt x="6041" y="3458"/>
                    <a:pt x="6041" y="3458"/>
                  </a:cubicBezTo>
                  <a:cubicBezTo>
                    <a:pt x="6042" y="3470"/>
                    <a:pt x="6045" y="3476"/>
                    <a:pt x="6057" y="3476"/>
                  </a:cubicBezTo>
                  <a:cubicBezTo>
                    <a:pt x="6106" y="3476"/>
                    <a:pt x="6106" y="3476"/>
                    <a:pt x="6106" y="3476"/>
                  </a:cubicBezTo>
                  <a:cubicBezTo>
                    <a:pt x="6118" y="3476"/>
                    <a:pt x="6122" y="3470"/>
                    <a:pt x="6122" y="3458"/>
                  </a:cubicBezTo>
                  <a:cubicBezTo>
                    <a:pt x="6122" y="3236"/>
                    <a:pt x="6122" y="3236"/>
                    <a:pt x="6122" y="3236"/>
                  </a:cubicBezTo>
                  <a:cubicBezTo>
                    <a:pt x="6122" y="3177"/>
                    <a:pt x="6086" y="3141"/>
                    <a:pt x="5989" y="3141"/>
                  </a:cubicBezTo>
                  <a:moveTo>
                    <a:pt x="6446" y="3141"/>
                  </a:moveTo>
                  <a:cubicBezTo>
                    <a:pt x="6542" y="3141"/>
                    <a:pt x="6573" y="3186"/>
                    <a:pt x="6573" y="3229"/>
                  </a:cubicBezTo>
                  <a:cubicBezTo>
                    <a:pt x="6573" y="3241"/>
                    <a:pt x="6573" y="3241"/>
                    <a:pt x="6573" y="3241"/>
                  </a:cubicBezTo>
                  <a:cubicBezTo>
                    <a:pt x="6573" y="3253"/>
                    <a:pt x="6569" y="3257"/>
                    <a:pt x="6558" y="3257"/>
                  </a:cubicBezTo>
                  <a:cubicBezTo>
                    <a:pt x="6509" y="3257"/>
                    <a:pt x="6509" y="3257"/>
                    <a:pt x="6509" y="3257"/>
                  </a:cubicBezTo>
                  <a:cubicBezTo>
                    <a:pt x="6498" y="3257"/>
                    <a:pt x="6494" y="3253"/>
                    <a:pt x="6494" y="3241"/>
                  </a:cubicBezTo>
                  <a:cubicBezTo>
                    <a:pt x="6494" y="3229"/>
                    <a:pt x="6494" y="3229"/>
                    <a:pt x="6494" y="3229"/>
                  </a:cubicBezTo>
                  <a:cubicBezTo>
                    <a:pt x="6494" y="3208"/>
                    <a:pt x="6474" y="3202"/>
                    <a:pt x="6446" y="3202"/>
                  </a:cubicBezTo>
                  <a:cubicBezTo>
                    <a:pt x="6417" y="3202"/>
                    <a:pt x="6398" y="3208"/>
                    <a:pt x="6398" y="3229"/>
                  </a:cubicBezTo>
                  <a:cubicBezTo>
                    <a:pt x="6398" y="3236"/>
                    <a:pt x="6398" y="3236"/>
                    <a:pt x="6398" y="3236"/>
                  </a:cubicBezTo>
                  <a:cubicBezTo>
                    <a:pt x="6398" y="3249"/>
                    <a:pt x="6409" y="3256"/>
                    <a:pt x="6419" y="3259"/>
                  </a:cubicBezTo>
                  <a:cubicBezTo>
                    <a:pt x="6514" y="3293"/>
                    <a:pt x="6514" y="3293"/>
                    <a:pt x="6514" y="3293"/>
                  </a:cubicBezTo>
                  <a:cubicBezTo>
                    <a:pt x="6555" y="3308"/>
                    <a:pt x="6577" y="3330"/>
                    <a:pt x="6577" y="3362"/>
                  </a:cubicBezTo>
                  <a:cubicBezTo>
                    <a:pt x="6577" y="3395"/>
                    <a:pt x="6577" y="3395"/>
                    <a:pt x="6577" y="3395"/>
                  </a:cubicBezTo>
                  <a:cubicBezTo>
                    <a:pt x="6577" y="3438"/>
                    <a:pt x="6540" y="3481"/>
                    <a:pt x="6444" y="3481"/>
                  </a:cubicBezTo>
                  <a:cubicBezTo>
                    <a:pt x="6348" y="3481"/>
                    <a:pt x="6311" y="3438"/>
                    <a:pt x="6311" y="3395"/>
                  </a:cubicBezTo>
                  <a:cubicBezTo>
                    <a:pt x="6311" y="3380"/>
                    <a:pt x="6311" y="3380"/>
                    <a:pt x="6311" y="3380"/>
                  </a:cubicBezTo>
                  <a:cubicBezTo>
                    <a:pt x="6311" y="3370"/>
                    <a:pt x="6315" y="3365"/>
                    <a:pt x="6327" y="3365"/>
                  </a:cubicBezTo>
                  <a:cubicBezTo>
                    <a:pt x="6376" y="3365"/>
                    <a:pt x="6376" y="3365"/>
                    <a:pt x="6376" y="3365"/>
                  </a:cubicBezTo>
                  <a:cubicBezTo>
                    <a:pt x="6387" y="3365"/>
                    <a:pt x="6391" y="3370"/>
                    <a:pt x="6391" y="3380"/>
                  </a:cubicBezTo>
                  <a:cubicBezTo>
                    <a:pt x="6391" y="3391"/>
                    <a:pt x="6391" y="3391"/>
                    <a:pt x="6391" y="3391"/>
                  </a:cubicBezTo>
                  <a:cubicBezTo>
                    <a:pt x="6391" y="3412"/>
                    <a:pt x="6414" y="3419"/>
                    <a:pt x="6444" y="3419"/>
                  </a:cubicBezTo>
                  <a:cubicBezTo>
                    <a:pt x="6473" y="3419"/>
                    <a:pt x="6497" y="3412"/>
                    <a:pt x="6497" y="3391"/>
                  </a:cubicBezTo>
                  <a:cubicBezTo>
                    <a:pt x="6497" y="3380"/>
                    <a:pt x="6497" y="3380"/>
                    <a:pt x="6497" y="3380"/>
                  </a:cubicBezTo>
                  <a:cubicBezTo>
                    <a:pt x="6497" y="3369"/>
                    <a:pt x="6489" y="3363"/>
                    <a:pt x="6468" y="3355"/>
                  </a:cubicBezTo>
                  <a:cubicBezTo>
                    <a:pt x="6372" y="3320"/>
                    <a:pt x="6372" y="3320"/>
                    <a:pt x="6372" y="3320"/>
                  </a:cubicBezTo>
                  <a:cubicBezTo>
                    <a:pt x="6347" y="3311"/>
                    <a:pt x="6319" y="3283"/>
                    <a:pt x="6319" y="3250"/>
                  </a:cubicBezTo>
                  <a:cubicBezTo>
                    <a:pt x="6319" y="3229"/>
                    <a:pt x="6319" y="3229"/>
                    <a:pt x="6319" y="3229"/>
                  </a:cubicBezTo>
                  <a:cubicBezTo>
                    <a:pt x="6319" y="3186"/>
                    <a:pt x="6350" y="3141"/>
                    <a:pt x="6446" y="3141"/>
                  </a:cubicBezTo>
                  <a:moveTo>
                    <a:pt x="6748" y="3067"/>
                  </a:moveTo>
                  <a:cubicBezTo>
                    <a:pt x="6760" y="3067"/>
                    <a:pt x="6764" y="3072"/>
                    <a:pt x="6764" y="3084"/>
                  </a:cubicBezTo>
                  <a:cubicBezTo>
                    <a:pt x="6764" y="3147"/>
                    <a:pt x="6764" y="3147"/>
                    <a:pt x="6764" y="3147"/>
                  </a:cubicBezTo>
                  <a:cubicBezTo>
                    <a:pt x="6824" y="3147"/>
                    <a:pt x="6824" y="3147"/>
                    <a:pt x="6824" y="3147"/>
                  </a:cubicBezTo>
                  <a:cubicBezTo>
                    <a:pt x="6836" y="3147"/>
                    <a:pt x="6841" y="3151"/>
                    <a:pt x="6841" y="3163"/>
                  </a:cubicBezTo>
                  <a:cubicBezTo>
                    <a:pt x="6841" y="3200"/>
                    <a:pt x="6841" y="3200"/>
                    <a:pt x="6841" y="3200"/>
                  </a:cubicBezTo>
                  <a:cubicBezTo>
                    <a:pt x="6841" y="3211"/>
                    <a:pt x="6836" y="3216"/>
                    <a:pt x="6824" y="3216"/>
                  </a:cubicBezTo>
                  <a:cubicBezTo>
                    <a:pt x="6764" y="3216"/>
                    <a:pt x="6764" y="3216"/>
                    <a:pt x="6764" y="3216"/>
                  </a:cubicBezTo>
                  <a:cubicBezTo>
                    <a:pt x="6764" y="3368"/>
                    <a:pt x="6764" y="3368"/>
                    <a:pt x="6764" y="3368"/>
                  </a:cubicBezTo>
                  <a:cubicBezTo>
                    <a:pt x="6764" y="3393"/>
                    <a:pt x="6780" y="3404"/>
                    <a:pt x="6817" y="3404"/>
                  </a:cubicBezTo>
                  <a:cubicBezTo>
                    <a:pt x="6832" y="3404"/>
                    <a:pt x="6832" y="3404"/>
                    <a:pt x="6832" y="3404"/>
                  </a:cubicBezTo>
                  <a:cubicBezTo>
                    <a:pt x="6844" y="3404"/>
                    <a:pt x="6848" y="3409"/>
                    <a:pt x="6848" y="3421"/>
                  </a:cubicBezTo>
                  <a:cubicBezTo>
                    <a:pt x="6848" y="3459"/>
                    <a:pt x="6848" y="3459"/>
                    <a:pt x="6848" y="3459"/>
                  </a:cubicBezTo>
                  <a:cubicBezTo>
                    <a:pt x="6848" y="3471"/>
                    <a:pt x="6844" y="3476"/>
                    <a:pt x="6832" y="3476"/>
                  </a:cubicBezTo>
                  <a:cubicBezTo>
                    <a:pt x="6804" y="3476"/>
                    <a:pt x="6804" y="3476"/>
                    <a:pt x="6804" y="3476"/>
                  </a:cubicBezTo>
                  <a:cubicBezTo>
                    <a:pt x="6707" y="3476"/>
                    <a:pt x="6677" y="3442"/>
                    <a:pt x="6677" y="3378"/>
                  </a:cubicBezTo>
                  <a:cubicBezTo>
                    <a:pt x="6677" y="3216"/>
                    <a:pt x="6677" y="3216"/>
                    <a:pt x="6677" y="3216"/>
                  </a:cubicBezTo>
                  <a:cubicBezTo>
                    <a:pt x="6644" y="3216"/>
                    <a:pt x="6644" y="3216"/>
                    <a:pt x="6644" y="3216"/>
                  </a:cubicBezTo>
                  <a:cubicBezTo>
                    <a:pt x="6633" y="3216"/>
                    <a:pt x="6628" y="3211"/>
                    <a:pt x="6628" y="3200"/>
                  </a:cubicBezTo>
                  <a:cubicBezTo>
                    <a:pt x="6628" y="3167"/>
                    <a:pt x="6628" y="3167"/>
                    <a:pt x="6628" y="3167"/>
                  </a:cubicBezTo>
                  <a:cubicBezTo>
                    <a:pt x="6628" y="3155"/>
                    <a:pt x="6633" y="3152"/>
                    <a:pt x="6644" y="3151"/>
                  </a:cubicBezTo>
                  <a:cubicBezTo>
                    <a:pt x="6675" y="3147"/>
                    <a:pt x="6675" y="3147"/>
                    <a:pt x="6675" y="3147"/>
                  </a:cubicBezTo>
                  <a:cubicBezTo>
                    <a:pt x="6677" y="3147"/>
                    <a:pt x="6677" y="3147"/>
                    <a:pt x="6677" y="3147"/>
                  </a:cubicBezTo>
                  <a:cubicBezTo>
                    <a:pt x="6677" y="3084"/>
                    <a:pt x="6677" y="3084"/>
                    <a:pt x="6677" y="3084"/>
                  </a:cubicBezTo>
                  <a:cubicBezTo>
                    <a:pt x="6677" y="3072"/>
                    <a:pt x="6681" y="3067"/>
                    <a:pt x="6693" y="3067"/>
                  </a:cubicBezTo>
                  <a:cubicBezTo>
                    <a:pt x="6748" y="3067"/>
                    <a:pt x="6748" y="3067"/>
                    <a:pt x="6748" y="3067"/>
                  </a:cubicBezTo>
                  <a:moveTo>
                    <a:pt x="7025" y="3412"/>
                  </a:moveTo>
                  <a:cubicBezTo>
                    <a:pt x="7005" y="3412"/>
                    <a:pt x="6992" y="3406"/>
                    <a:pt x="6992" y="3386"/>
                  </a:cubicBezTo>
                  <a:cubicBezTo>
                    <a:pt x="6992" y="3376"/>
                    <a:pt x="6992" y="3376"/>
                    <a:pt x="6992" y="3376"/>
                  </a:cubicBezTo>
                  <a:cubicBezTo>
                    <a:pt x="6992" y="3358"/>
                    <a:pt x="6998" y="3346"/>
                    <a:pt x="7024" y="3346"/>
                  </a:cubicBezTo>
                  <a:cubicBezTo>
                    <a:pt x="7098" y="3346"/>
                    <a:pt x="7098" y="3346"/>
                    <a:pt x="7098" y="3346"/>
                  </a:cubicBezTo>
                  <a:cubicBezTo>
                    <a:pt x="7098" y="3384"/>
                    <a:pt x="7098" y="3384"/>
                    <a:pt x="7098" y="3384"/>
                  </a:cubicBezTo>
                  <a:cubicBezTo>
                    <a:pt x="7082" y="3395"/>
                    <a:pt x="7055" y="3412"/>
                    <a:pt x="7025" y="3412"/>
                  </a:cubicBezTo>
                  <a:moveTo>
                    <a:pt x="7050" y="3141"/>
                  </a:moveTo>
                  <a:cubicBezTo>
                    <a:pt x="6955" y="3141"/>
                    <a:pt x="6916" y="3177"/>
                    <a:pt x="6916" y="3236"/>
                  </a:cubicBezTo>
                  <a:cubicBezTo>
                    <a:pt x="6916" y="3245"/>
                    <a:pt x="6916" y="3245"/>
                    <a:pt x="6916" y="3245"/>
                  </a:cubicBezTo>
                  <a:cubicBezTo>
                    <a:pt x="6916" y="3256"/>
                    <a:pt x="6920" y="3261"/>
                    <a:pt x="6932" y="3261"/>
                  </a:cubicBezTo>
                  <a:cubicBezTo>
                    <a:pt x="6981" y="3261"/>
                    <a:pt x="6981" y="3261"/>
                    <a:pt x="6981" y="3261"/>
                  </a:cubicBezTo>
                  <a:cubicBezTo>
                    <a:pt x="6992" y="3261"/>
                    <a:pt x="6997" y="3256"/>
                    <a:pt x="6997" y="3245"/>
                  </a:cubicBezTo>
                  <a:cubicBezTo>
                    <a:pt x="6997" y="3240"/>
                    <a:pt x="6997" y="3240"/>
                    <a:pt x="6997" y="3240"/>
                  </a:cubicBezTo>
                  <a:cubicBezTo>
                    <a:pt x="6997" y="3216"/>
                    <a:pt x="7010" y="3205"/>
                    <a:pt x="7048" y="3205"/>
                  </a:cubicBezTo>
                  <a:cubicBezTo>
                    <a:pt x="7086" y="3205"/>
                    <a:pt x="7098" y="3219"/>
                    <a:pt x="7098" y="3243"/>
                  </a:cubicBezTo>
                  <a:cubicBezTo>
                    <a:pt x="7098" y="3285"/>
                    <a:pt x="7098" y="3285"/>
                    <a:pt x="7098" y="3285"/>
                  </a:cubicBezTo>
                  <a:cubicBezTo>
                    <a:pt x="7006" y="3285"/>
                    <a:pt x="7006" y="3285"/>
                    <a:pt x="7006" y="3285"/>
                  </a:cubicBezTo>
                  <a:cubicBezTo>
                    <a:pt x="6941" y="3285"/>
                    <a:pt x="6907" y="3324"/>
                    <a:pt x="6907" y="3368"/>
                  </a:cubicBezTo>
                  <a:cubicBezTo>
                    <a:pt x="6907" y="3398"/>
                    <a:pt x="6907" y="3398"/>
                    <a:pt x="6907" y="3398"/>
                  </a:cubicBezTo>
                  <a:cubicBezTo>
                    <a:pt x="6907" y="3442"/>
                    <a:pt x="6937" y="3481"/>
                    <a:pt x="7002" y="3481"/>
                  </a:cubicBezTo>
                  <a:cubicBezTo>
                    <a:pt x="7049" y="3481"/>
                    <a:pt x="7081" y="3460"/>
                    <a:pt x="7100" y="3444"/>
                  </a:cubicBezTo>
                  <a:cubicBezTo>
                    <a:pt x="7102" y="3458"/>
                    <a:pt x="7102" y="3458"/>
                    <a:pt x="7102" y="3458"/>
                  </a:cubicBezTo>
                  <a:cubicBezTo>
                    <a:pt x="7103" y="3470"/>
                    <a:pt x="7106" y="3476"/>
                    <a:pt x="7118" y="3476"/>
                  </a:cubicBezTo>
                  <a:cubicBezTo>
                    <a:pt x="7167" y="3476"/>
                    <a:pt x="7167" y="3476"/>
                    <a:pt x="7167" y="3476"/>
                  </a:cubicBezTo>
                  <a:cubicBezTo>
                    <a:pt x="7178" y="3476"/>
                    <a:pt x="7183" y="3470"/>
                    <a:pt x="7183" y="3458"/>
                  </a:cubicBezTo>
                  <a:cubicBezTo>
                    <a:pt x="7183" y="3236"/>
                    <a:pt x="7183" y="3236"/>
                    <a:pt x="7183" y="3236"/>
                  </a:cubicBezTo>
                  <a:cubicBezTo>
                    <a:pt x="7183" y="3177"/>
                    <a:pt x="7147" y="3141"/>
                    <a:pt x="7050" y="3141"/>
                  </a:cubicBezTo>
                  <a:moveTo>
                    <a:pt x="7363" y="3067"/>
                  </a:moveTo>
                  <a:cubicBezTo>
                    <a:pt x="7375" y="3067"/>
                    <a:pt x="7379" y="3072"/>
                    <a:pt x="7379" y="3084"/>
                  </a:cubicBezTo>
                  <a:cubicBezTo>
                    <a:pt x="7379" y="3147"/>
                    <a:pt x="7379" y="3147"/>
                    <a:pt x="7379" y="3147"/>
                  </a:cubicBezTo>
                  <a:cubicBezTo>
                    <a:pt x="7440" y="3147"/>
                    <a:pt x="7440" y="3147"/>
                    <a:pt x="7440" y="3147"/>
                  </a:cubicBezTo>
                  <a:cubicBezTo>
                    <a:pt x="7451" y="3147"/>
                    <a:pt x="7456" y="3151"/>
                    <a:pt x="7456" y="3163"/>
                  </a:cubicBezTo>
                  <a:cubicBezTo>
                    <a:pt x="7456" y="3200"/>
                    <a:pt x="7456" y="3200"/>
                    <a:pt x="7456" y="3200"/>
                  </a:cubicBezTo>
                  <a:cubicBezTo>
                    <a:pt x="7456" y="3211"/>
                    <a:pt x="7451" y="3216"/>
                    <a:pt x="7440" y="3216"/>
                  </a:cubicBezTo>
                  <a:cubicBezTo>
                    <a:pt x="7379" y="3216"/>
                    <a:pt x="7379" y="3216"/>
                    <a:pt x="7379" y="3216"/>
                  </a:cubicBezTo>
                  <a:cubicBezTo>
                    <a:pt x="7379" y="3368"/>
                    <a:pt x="7379" y="3368"/>
                    <a:pt x="7379" y="3368"/>
                  </a:cubicBezTo>
                  <a:cubicBezTo>
                    <a:pt x="7379" y="3393"/>
                    <a:pt x="7395" y="3404"/>
                    <a:pt x="7432" y="3404"/>
                  </a:cubicBezTo>
                  <a:cubicBezTo>
                    <a:pt x="7447" y="3404"/>
                    <a:pt x="7447" y="3404"/>
                    <a:pt x="7447" y="3404"/>
                  </a:cubicBezTo>
                  <a:cubicBezTo>
                    <a:pt x="7459" y="3404"/>
                    <a:pt x="7463" y="3409"/>
                    <a:pt x="7463" y="3421"/>
                  </a:cubicBezTo>
                  <a:cubicBezTo>
                    <a:pt x="7463" y="3459"/>
                    <a:pt x="7463" y="3459"/>
                    <a:pt x="7463" y="3459"/>
                  </a:cubicBezTo>
                  <a:cubicBezTo>
                    <a:pt x="7463" y="3471"/>
                    <a:pt x="7459" y="3476"/>
                    <a:pt x="7447" y="3476"/>
                  </a:cubicBezTo>
                  <a:cubicBezTo>
                    <a:pt x="7419" y="3476"/>
                    <a:pt x="7419" y="3476"/>
                    <a:pt x="7419" y="3476"/>
                  </a:cubicBezTo>
                  <a:cubicBezTo>
                    <a:pt x="7322" y="3476"/>
                    <a:pt x="7292" y="3442"/>
                    <a:pt x="7292" y="3378"/>
                  </a:cubicBezTo>
                  <a:cubicBezTo>
                    <a:pt x="7292" y="3216"/>
                    <a:pt x="7292" y="3216"/>
                    <a:pt x="7292" y="3216"/>
                  </a:cubicBezTo>
                  <a:cubicBezTo>
                    <a:pt x="7259" y="3216"/>
                    <a:pt x="7259" y="3216"/>
                    <a:pt x="7259" y="3216"/>
                  </a:cubicBezTo>
                  <a:cubicBezTo>
                    <a:pt x="7248" y="3216"/>
                    <a:pt x="7244" y="3211"/>
                    <a:pt x="7244" y="3200"/>
                  </a:cubicBezTo>
                  <a:cubicBezTo>
                    <a:pt x="7244" y="3167"/>
                    <a:pt x="7244" y="3167"/>
                    <a:pt x="7244" y="3167"/>
                  </a:cubicBezTo>
                  <a:cubicBezTo>
                    <a:pt x="7244" y="3155"/>
                    <a:pt x="7248" y="3152"/>
                    <a:pt x="7259" y="3151"/>
                  </a:cubicBezTo>
                  <a:cubicBezTo>
                    <a:pt x="7290" y="3147"/>
                    <a:pt x="7290" y="3147"/>
                    <a:pt x="7290" y="3147"/>
                  </a:cubicBezTo>
                  <a:cubicBezTo>
                    <a:pt x="7292" y="3147"/>
                    <a:pt x="7292" y="3147"/>
                    <a:pt x="7292" y="3147"/>
                  </a:cubicBezTo>
                  <a:cubicBezTo>
                    <a:pt x="7292" y="3084"/>
                    <a:pt x="7292" y="3084"/>
                    <a:pt x="7292" y="3084"/>
                  </a:cubicBezTo>
                  <a:cubicBezTo>
                    <a:pt x="7292" y="3072"/>
                    <a:pt x="7297" y="3067"/>
                    <a:pt x="7308" y="3067"/>
                  </a:cubicBezTo>
                  <a:cubicBezTo>
                    <a:pt x="7363" y="3067"/>
                    <a:pt x="7363" y="3067"/>
                    <a:pt x="7363" y="3067"/>
                  </a:cubicBezTo>
                  <a:moveTo>
                    <a:pt x="7598" y="3146"/>
                  </a:moveTo>
                  <a:cubicBezTo>
                    <a:pt x="7543" y="3146"/>
                    <a:pt x="7543" y="3146"/>
                    <a:pt x="7543" y="3146"/>
                  </a:cubicBezTo>
                  <a:cubicBezTo>
                    <a:pt x="7531" y="3146"/>
                    <a:pt x="7527" y="3151"/>
                    <a:pt x="7527" y="3163"/>
                  </a:cubicBezTo>
                  <a:cubicBezTo>
                    <a:pt x="7527" y="3458"/>
                    <a:pt x="7527" y="3458"/>
                    <a:pt x="7527" y="3458"/>
                  </a:cubicBezTo>
                  <a:cubicBezTo>
                    <a:pt x="7527" y="3470"/>
                    <a:pt x="7531" y="3476"/>
                    <a:pt x="7543" y="3476"/>
                  </a:cubicBezTo>
                  <a:cubicBezTo>
                    <a:pt x="7598" y="3476"/>
                    <a:pt x="7598" y="3476"/>
                    <a:pt x="7598" y="3476"/>
                  </a:cubicBezTo>
                  <a:cubicBezTo>
                    <a:pt x="7609" y="3476"/>
                    <a:pt x="7613" y="3470"/>
                    <a:pt x="7613" y="3458"/>
                  </a:cubicBezTo>
                  <a:cubicBezTo>
                    <a:pt x="7613" y="3163"/>
                    <a:pt x="7613" y="3163"/>
                    <a:pt x="7613" y="3163"/>
                  </a:cubicBezTo>
                  <a:cubicBezTo>
                    <a:pt x="7613" y="3151"/>
                    <a:pt x="7609" y="3146"/>
                    <a:pt x="7598" y="3146"/>
                  </a:cubicBezTo>
                  <a:moveTo>
                    <a:pt x="7598" y="3013"/>
                  </a:moveTo>
                  <a:cubicBezTo>
                    <a:pt x="7543" y="3013"/>
                    <a:pt x="7543" y="3013"/>
                    <a:pt x="7543" y="3013"/>
                  </a:cubicBezTo>
                  <a:cubicBezTo>
                    <a:pt x="7531" y="3013"/>
                    <a:pt x="7527" y="3018"/>
                    <a:pt x="7527" y="3030"/>
                  </a:cubicBezTo>
                  <a:cubicBezTo>
                    <a:pt x="7527" y="3087"/>
                    <a:pt x="7527" y="3087"/>
                    <a:pt x="7527" y="3087"/>
                  </a:cubicBezTo>
                  <a:cubicBezTo>
                    <a:pt x="7527" y="3098"/>
                    <a:pt x="7531" y="3103"/>
                    <a:pt x="7543" y="3103"/>
                  </a:cubicBezTo>
                  <a:cubicBezTo>
                    <a:pt x="7598" y="3103"/>
                    <a:pt x="7598" y="3103"/>
                    <a:pt x="7598" y="3103"/>
                  </a:cubicBezTo>
                  <a:cubicBezTo>
                    <a:pt x="7609" y="3103"/>
                    <a:pt x="7613" y="3098"/>
                    <a:pt x="7613" y="3087"/>
                  </a:cubicBezTo>
                  <a:cubicBezTo>
                    <a:pt x="7613" y="3030"/>
                    <a:pt x="7613" y="3030"/>
                    <a:pt x="7613" y="3030"/>
                  </a:cubicBezTo>
                  <a:cubicBezTo>
                    <a:pt x="7613" y="3018"/>
                    <a:pt x="7609" y="3013"/>
                    <a:pt x="7598" y="3013"/>
                  </a:cubicBezTo>
                  <a:moveTo>
                    <a:pt x="7819" y="3141"/>
                  </a:moveTo>
                  <a:cubicBezTo>
                    <a:pt x="7914" y="3141"/>
                    <a:pt x="7946" y="3186"/>
                    <a:pt x="7946" y="3229"/>
                  </a:cubicBezTo>
                  <a:cubicBezTo>
                    <a:pt x="7946" y="3241"/>
                    <a:pt x="7946" y="3241"/>
                    <a:pt x="7946" y="3241"/>
                  </a:cubicBezTo>
                  <a:cubicBezTo>
                    <a:pt x="7946" y="3253"/>
                    <a:pt x="7942" y="3257"/>
                    <a:pt x="7930" y="3257"/>
                  </a:cubicBezTo>
                  <a:cubicBezTo>
                    <a:pt x="7881" y="3257"/>
                    <a:pt x="7881" y="3257"/>
                    <a:pt x="7881" y="3257"/>
                  </a:cubicBezTo>
                  <a:cubicBezTo>
                    <a:pt x="7871" y="3257"/>
                    <a:pt x="7867" y="3253"/>
                    <a:pt x="7867" y="3241"/>
                  </a:cubicBezTo>
                  <a:cubicBezTo>
                    <a:pt x="7867" y="3229"/>
                    <a:pt x="7867" y="3229"/>
                    <a:pt x="7867" y="3229"/>
                  </a:cubicBezTo>
                  <a:cubicBezTo>
                    <a:pt x="7867" y="3208"/>
                    <a:pt x="7847" y="3202"/>
                    <a:pt x="7818" y="3202"/>
                  </a:cubicBezTo>
                  <a:cubicBezTo>
                    <a:pt x="7790" y="3202"/>
                    <a:pt x="7771" y="3208"/>
                    <a:pt x="7771" y="3229"/>
                  </a:cubicBezTo>
                  <a:cubicBezTo>
                    <a:pt x="7771" y="3236"/>
                    <a:pt x="7771" y="3236"/>
                    <a:pt x="7771" y="3236"/>
                  </a:cubicBezTo>
                  <a:cubicBezTo>
                    <a:pt x="7771" y="3249"/>
                    <a:pt x="7782" y="3256"/>
                    <a:pt x="7791" y="3259"/>
                  </a:cubicBezTo>
                  <a:cubicBezTo>
                    <a:pt x="7887" y="3293"/>
                    <a:pt x="7887" y="3293"/>
                    <a:pt x="7887" y="3293"/>
                  </a:cubicBezTo>
                  <a:cubicBezTo>
                    <a:pt x="7928" y="3308"/>
                    <a:pt x="7950" y="3330"/>
                    <a:pt x="7950" y="3362"/>
                  </a:cubicBezTo>
                  <a:cubicBezTo>
                    <a:pt x="7950" y="3395"/>
                    <a:pt x="7950" y="3395"/>
                    <a:pt x="7950" y="3395"/>
                  </a:cubicBezTo>
                  <a:cubicBezTo>
                    <a:pt x="7950" y="3438"/>
                    <a:pt x="7912" y="3481"/>
                    <a:pt x="7816" y="3481"/>
                  </a:cubicBezTo>
                  <a:cubicBezTo>
                    <a:pt x="7721" y="3481"/>
                    <a:pt x="7684" y="3438"/>
                    <a:pt x="7684" y="3395"/>
                  </a:cubicBezTo>
                  <a:cubicBezTo>
                    <a:pt x="7684" y="3380"/>
                    <a:pt x="7684" y="3380"/>
                    <a:pt x="7684" y="3380"/>
                  </a:cubicBezTo>
                  <a:cubicBezTo>
                    <a:pt x="7684" y="3370"/>
                    <a:pt x="7688" y="3365"/>
                    <a:pt x="7699" y="3365"/>
                  </a:cubicBezTo>
                  <a:cubicBezTo>
                    <a:pt x="7748" y="3365"/>
                    <a:pt x="7748" y="3365"/>
                    <a:pt x="7748" y="3365"/>
                  </a:cubicBezTo>
                  <a:cubicBezTo>
                    <a:pt x="7760" y="3365"/>
                    <a:pt x="7764" y="3370"/>
                    <a:pt x="7764" y="3380"/>
                  </a:cubicBezTo>
                  <a:cubicBezTo>
                    <a:pt x="7764" y="3391"/>
                    <a:pt x="7764" y="3391"/>
                    <a:pt x="7764" y="3391"/>
                  </a:cubicBezTo>
                  <a:cubicBezTo>
                    <a:pt x="7764" y="3412"/>
                    <a:pt x="7787" y="3419"/>
                    <a:pt x="7816" y="3419"/>
                  </a:cubicBezTo>
                  <a:cubicBezTo>
                    <a:pt x="7846" y="3419"/>
                    <a:pt x="7870" y="3412"/>
                    <a:pt x="7870" y="3391"/>
                  </a:cubicBezTo>
                  <a:cubicBezTo>
                    <a:pt x="7870" y="3380"/>
                    <a:pt x="7870" y="3380"/>
                    <a:pt x="7870" y="3380"/>
                  </a:cubicBezTo>
                  <a:cubicBezTo>
                    <a:pt x="7870" y="3369"/>
                    <a:pt x="7862" y="3363"/>
                    <a:pt x="7840" y="3355"/>
                  </a:cubicBezTo>
                  <a:cubicBezTo>
                    <a:pt x="7744" y="3320"/>
                    <a:pt x="7744" y="3320"/>
                    <a:pt x="7744" y="3320"/>
                  </a:cubicBezTo>
                  <a:cubicBezTo>
                    <a:pt x="7720" y="3311"/>
                    <a:pt x="7692" y="3283"/>
                    <a:pt x="7692" y="3250"/>
                  </a:cubicBezTo>
                  <a:cubicBezTo>
                    <a:pt x="7692" y="3229"/>
                    <a:pt x="7692" y="3229"/>
                    <a:pt x="7692" y="3229"/>
                  </a:cubicBezTo>
                  <a:cubicBezTo>
                    <a:pt x="7692" y="3186"/>
                    <a:pt x="7723" y="3141"/>
                    <a:pt x="7819" y="3141"/>
                  </a:cubicBezTo>
                  <a:moveTo>
                    <a:pt x="8121" y="3067"/>
                  </a:moveTo>
                  <a:cubicBezTo>
                    <a:pt x="8133" y="3067"/>
                    <a:pt x="8137" y="3072"/>
                    <a:pt x="8137" y="3084"/>
                  </a:cubicBezTo>
                  <a:cubicBezTo>
                    <a:pt x="8137" y="3147"/>
                    <a:pt x="8137" y="3147"/>
                    <a:pt x="8137" y="3147"/>
                  </a:cubicBezTo>
                  <a:cubicBezTo>
                    <a:pt x="8197" y="3147"/>
                    <a:pt x="8197" y="3147"/>
                    <a:pt x="8197" y="3147"/>
                  </a:cubicBezTo>
                  <a:cubicBezTo>
                    <a:pt x="8209" y="3147"/>
                    <a:pt x="8214" y="3151"/>
                    <a:pt x="8214" y="3163"/>
                  </a:cubicBezTo>
                  <a:cubicBezTo>
                    <a:pt x="8214" y="3200"/>
                    <a:pt x="8214" y="3200"/>
                    <a:pt x="8214" y="3200"/>
                  </a:cubicBezTo>
                  <a:cubicBezTo>
                    <a:pt x="8214" y="3211"/>
                    <a:pt x="8209" y="3216"/>
                    <a:pt x="8197" y="3216"/>
                  </a:cubicBezTo>
                  <a:cubicBezTo>
                    <a:pt x="8137" y="3216"/>
                    <a:pt x="8137" y="3216"/>
                    <a:pt x="8137" y="3216"/>
                  </a:cubicBezTo>
                  <a:cubicBezTo>
                    <a:pt x="8137" y="3368"/>
                    <a:pt x="8137" y="3368"/>
                    <a:pt x="8137" y="3368"/>
                  </a:cubicBezTo>
                  <a:cubicBezTo>
                    <a:pt x="8137" y="3393"/>
                    <a:pt x="8153" y="3404"/>
                    <a:pt x="8190" y="3404"/>
                  </a:cubicBezTo>
                  <a:cubicBezTo>
                    <a:pt x="8205" y="3404"/>
                    <a:pt x="8205" y="3404"/>
                    <a:pt x="8205" y="3404"/>
                  </a:cubicBezTo>
                  <a:cubicBezTo>
                    <a:pt x="8216" y="3404"/>
                    <a:pt x="8221" y="3409"/>
                    <a:pt x="8221" y="3421"/>
                  </a:cubicBezTo>
                  <a:cubicBezTo>
                    <a:pt x="8221" y="3459"/>
                    <a:pt x="8221" y="3459"/>
                    <a:pt x="8221" y="3459"/>
                  </a:cubicBezTo>
                  <a:cubicBezTo>
                    <a:pt x="8221" y="3471"/>
                    <a:pt x="8216" y="3476"/>
                    <a:pt x="8205" y="3476"/>
                  </a:cubicBezTo>
                  <a:cubicBezTo>
                    <a:pt x="8177" y="3476"/>
                    <a:pt x="8177" y="3476"/>
                    <a:pt x="8177" y="3476"/>
                  </a:cubicBezTo>
                  <a:cubicBezTo>
                    <a:pt x="8079" y="3476"/>
                    <a:pt x="8050" y="3442"/>
                    <a:pt x="8050" y="3378"/>
                  </a:cubicBezTo>
                  <a:cubicBezTo>
                    <a:pt x="8050" y="3216"/>
                    <a:pt x="8050" y="3216"/>
                    <a:pt x="8050" y="3216"/>
                  </a:cubicBezTo>
                  <a:cubicBezTo>
                    <a:pt x="8017" y="3216"/>
                    <a:pt x="8017" y="3216"/>
                    <a:pt x="8017" y="3216"/>
                  </a:cubicBezTo>
                  <a:cubicBezTo>
                    <a:pt x="8006" y="3216"/>
                    <a:pt x="8001" y="3211"/>
                    <a:pt x="8001" y="3200"/>
                  </a:cubicBezTo>
                  <a:cubicBezTo>
                    <a:pt x="8001" y="3167"/>
                    <a:pt x="8001" y="3167"/>
                    <a:pt x="8001" y="3167"/>
                  </a:cubicBezTo>
                  <a:cubicBezTo>
                    <a:pt x="8001" y="3155"/>
                    <a:pt x="8006" y="3152"/>
                    <a:pt x="8017" y="3151"/>
                  </a:cubicBezTo>
                  <a:cubicBezTo>
                    <a:pt x="8048" y="3147"/>
                    <a:pt x="8048" y="3147"/>
                    <a:pt x="8048" y="3147"/>
                  </a:cubicBezTo>
                  <a:cubicBezTo>
                    <a:pt x="8050" y="3147"/>
                    <a:pt x="8050" y="3147"/>
                    <a:pt x="8050" y="3147"/>
                  </a:cubicBezTo>
                  <a:cubicBezTo>
                    <a:pt x="8050" y="3084"/>
                    <a:pt x="8050" y="3084"/>
                    <a:pt x="8050" y="3084"/>
                  </a:cubicBezTo>
                  <a:cubicBezTo>
                    <a:pt x="8050" y="3072"/>
                    <a:pt x="8054" y="3067"/>
                    <a:pt x="8066" y="3067"/>
                  </a:cubicBezTo>
                  <a:cubicBezTo>
                    <a:pt x="8121" y="3067"/>
                    <a:pt x="8121" y="3067"/>
                    <a:pt x="8121" y="3067"/>
                  </a:cubicBezTo>
                  <a:moveTo>
                    <a:pt x="8356" y="3146"/>
                  </a:moveTo>
                  <a:cubicBezTo>
                    <a:pt x="8301" y="3146"/>
                    <a:pt x="8301" y="3146"/>
                    <a:pt x="8301" y="3146"/>
                  </a:cubicBezTo>
                  <a:cubicBezTo>
                    <a:pt x="8289" y="3146"/>
                    <a:pt x="8284" y="3151"/>
                    <a:pt x="8284" y="3163"/>
                  </a:cubicBezTo>
                  <a:cubicBezTo>
                    <a:pt x="8284" y="3458"/>
                    <a:pt x="8284" y="3458"/>
                    <a:pt x="8284" y="3458"/>
                  </a:cubicBezTo>
                  <a:cubicBezTo>
                    <a:pt x="8284" y="3470"/>
                    <a:pt x="8289" y="3476"/>
                    <a:pt x="8301" y="3476"/>
                  </a:cubicBezTo>
                  <a:cubicBezTo>
                    <a:pt x="8356" y="3476"/>
                    <a:pt x="8356" y="3476"/>
                    <a:pt x="8356" y="3476"/>
                  </a:cubicBezTo>
                  <a:cubicBezTo>
                    <a:pt x="8367" y="3476"/>
                    <a:pt x="8371" y="3470"/>
                    <a:pt x="8371" y="3458"/>
                  </a:cubicBezTo>
                  <a:cubicBezTo>
                    <a:pt x="8371" y="3163"/>
                    <a:pt x="8371" y="3163"/>
                    <a:pt x="8371" y="3163"/>
                  </a:cubicBezTo>
                  <a:cubicBezTo>
                    <a:pt x="8371" y="3151"/>
                    <a:pt x="8367" y="3146"/>
                    <a:pt x="8356" y="3146"/>
                  </a:cubicBezTo>
                  <a:moveTo>
                    <a:pt x="8356" y="3013"/>
                  </a:moveTo>
                  <a:cubicBezTo>
                    <a:pt x="8301" y="3013"/>
                    <a:pt x="8301" y="3013"/>
                    <a:pt x="8301" y="3013"/>
                  </a:cubicBezTo>
                  <a:cubicBezTo>
                    <a:pt x="8289" y="3013"/>
                    <a:pt x="8284" y="3018"/>
                    <a:pt x="8284" y="3030"/>
                  </a:cubicBezTo>
                  <a:cubicBezTo>
                    <a:pt x="8284" y="3087"/>
                    <a:pt x="8284" y="3087"/>
                    <a:pt x="8284" y="3087"/>
                  </a:cubicBezTo>
                  <a:cubicBezTo>
                    <a:pt x="8284" y="3098"/>
                    <a:pt x="8289" y="3103"/>
                    <a:pt x="8301" y="3103"/>
                  </a:cubicBezTo>
                  <a:cubicBezTo>
                    <a:pt x="8356" y="3103"/>
                    <a:pt x="8356" y="3103"/>
                    <a:pt x="8356" y="3103"/>
                  </a:cubicBezTo>
                  <a:cubicBezTo>
                    <a:pt x="8367" y="3103"/>
                    <a:pt x="8371" y="3098"/>
                    <a:pt x="8371" y="3087"/>
                  </a:cubicBezTo>
                  <a:cubicBezTo>
                    <a:pt x="8371" y="3030"/>
                    <a:pt x="8371" y="3030"/>
                    <a:pt x="8371" y="3030"/>
                  </a:cubicBezTo>
                  <a:cubicBezTo>
                    <a:pt x="8371" y="3018"/>
                    <a:pt x="8367" y="3013"/>
                    <a:pt x="8356" y="3013"/>
                  </a:cubicBezTo>
                  <a:moveTo>
                    <a:pt x="8571" y="3405"/>
                  </a:moveTo>
                  <a:cubicBezTo>
                    <a:pt x="8540" y="3405"/>
                    <a:pt x="8534" y="3388"/>
                    <a:pt x="8534" y="3370"/>
                  </a:cubicBezTo>
                  <a:cubicBezTo>
                    <a:pt x="8534" y="3251"/>
                    <a:pt x="8534" y="3251"/>
                    <a:pt x="8534" y="3251"/>
                  </a:cubicBezTo>
                  <a:cubicBezTo>
                    <a:pt x="8534" y="3233"/>
                    <a:pt x="8540" y="3216"/>
                    <a:pt x="8571" y="3216"/>
                  </a:cubicBezTo>
                  <a:cubicBezTo>
                    <a:pt x="8603" y="3216"/>
                    <a:pt x="8633" y="3236"/>
                    <a:pt x="8647" y="3247"/>
                  </a:cubicBezTo>
                  <a:cubicBezTo>
                    <a:pt x="8647" y="3375"/>
                    <a:pt x="8647" y="3375"/>
                    <a:pt x="8647" y="3375"/>
                  </a:cubicBezTo>
                  <a:cubicBezTo>
                    <a:pt x="8633" y="3386"/>
                    <a:pt x="8603" y="3405"/>
                    <a:pt x="8571" y="3405"/>
                  </a:cubicBezTo>
                  <a:moveTo>
                    <a:pt x="8544" y="3141"/>
                  </a:moveTo>
                  <a:cubicBezTo>
                    <a:pt x="8478" y="3141"/>
                    <a:pt x="8448" y="3178"/>
                    <a:pt x="8448" y="3237"/>
                  </a:cubicBezTo>
                  <a:cubicBezTo>
                    <a:pt x="8448" y="3384"/>
                    <a:pt x="8448" y="3384"/>
                    <a:pt x="8448" y="3384"/>
                  </a:cubicBezTo>
                  <a:cubicBezTo>
                    <a:pt x="8448" y="3443"/>
                    <a:pt x="8478" y="3481"/>
                    <a:pt x="8544" y="3481"/>
                  </a:cubicBezTo>
                  <a:cubicBezTo>
                    <a:pt x="8595" y="3481"/>
                    <a:pt x="8628" y="3460"/>
                    <a:pt x="8647" y="3446"/>
                  </a:cubicBezTo>
                  <a:cubicBezTo>
                    <a:pt x="8647" y="3592"/>
                    <a:pt x="8647" y="3592"/>
                    <a:pt x="8647" y="3592"/>
                  </a:cubicBezTo>
                  <a:cubicBezTo>
                    <a:pt x="8647" y="3604"/>
                    <a:pt x="8651" y="3609"/>
                    <a:pt x="8663" y="3609"/>
                  </a:cubicBezTo>
                  <a:cubicBezTo>
                    <a:pt x="8718" y="3609"/>
                    <a:pt x="8718" y="3609"/>
                    <a:pt x="8718" y="3609"/>
                  </a:cubicBezTo>
                  <a:cubicBezTo>
                    <a:pt x="8729" y="3609"/>
                    <a:pt x="8734" y="3604"/>
                    <a:pt x="8734" y="3592"/>
                  </a:cubicBezTo>
                  <a:cubicBezTo>
                    <a:pt x="8734" y="3163"/>
                    <a:pt x="8734" y="3163"/>
                    <a:pt x="8734" y="3163"/>
                  </a:cubicBezTo>
                  <a:cubicBezTo>
                    <a:pt x="8734" y="3151"/>
                    <a:pt x="8729" y="3146"/>
                    <a:pt x="8718" y="3146"/>
                  </a:cubicBezTo>
                  <a:cubicBezTo>
                    <a:pt x="8667" y="3146"/>
                    <a:pt x="8667" y="3146"/>
                    <a:pt x="8667" y="3146"/>
                  </a:cubicBezTo>
                  <a:cubicBezTo>
                    <a:pt x="8655" y="3146"/>
                    <a:pt x="8652" y="3151"/>
                    <a:pt x="8650" y="3163"/>
                  </a:cubicBezTo>
                  <a:cubicBezTo>
                    <a:pt x="8649" y="3178"/>
                    <a:pt x="8649" y="3178"/>
                    <a:pt x="8649" y="3178"/>
                  </a:cubicBezTo>
                  <a:cubicBezTo>
                    <a:pt x="8630" y="3164"/>
                    <a:pt x="8597" y="3141"/>
                    <a:pt x="8544" y="3141"/>
                  </a:cubicBezTo>
                  <a:moveTo>
                    <a:pt x="9079" y="3146"/>
                  </a:moveTo>
                  <a:cubicBezTo>
                    <a:pt x="9090" y="3146"/>
                    <a:pt x="9095" y="3151"/>
                    <a:pt x="9095" y="3163"/>
                  </a:cubicBezTo>
                  <a:cubicBezTo>
                    <a:pt x="9095" y="3459"/>
                    <a:pt x="9095" y="3459"/>
                    <a:pt x="9095" y="3459"/>
                  </a:cubicBezTo>
                  <a:cubicBezTo>
                    <a:pt x="9095" y="3471"/>
                    <a:pt x="9090" y="3476"/>
                    <a:pt x="9079" y="3476"/>
                  </a:cubicBezTo>
                  <a:cubicBezTo>
                    <a:pt x="9028" y="3476"/>
                    <a:pt x="9028" y="3476"/>
                    <a:pt x="9028" y="3476"/>
                  </a:cubicBezTo>
                  <a:cubicBezTo>
                    <a:pt x="9016" y="3476"/>
                    <a:pt x="9013" y="3471"/>
                    <a:pt x="9012" y="3459"/>
                  </a:cubicBezTo>
                  <a:cubicBezTo>
                    <a:pt x="9010" y="3444"/>
                    <a:pt x="9010" y="3444"/>
                    <a:pt x="9010" y="3444"/>
                  </a:cubicBezTo>
                  <a:cubicBezTo>
                    <a:pt x="8993" y="3460"/>
                    <a:pt x="8961" y="3481"/>
                    <a:pt x="8908" y="3481"/>
                  </a:cubicBezTo>
                  <a:cubicBezTo>
                    <a:pt x="8848" y="3481"/>
                    <a:pt x="8813" y="3444"/>
                    <a:pt x="8813" y="3392"/>
                  </a:cubicBezTo>
                  <a:cubicBezTo>
                    <a:pt x="8813" y="3163"/>
                    <a:pt x="8813" y="3163"/>
                    <a:pt x="8813" y="3163"/>
                  </a:cubicBezTo>
                  <a:cubicBezTo>
                    <a:pt x="8813" y="3151"/>
                    <a:pt x="8818" y="3146"/>
                    <a:pt x="8829" y="3146"/>
                  </a:cubicBezTo>
                  <a:cubicBezTo>
                    <a:pt x="8883" y="3146"/>
                    <a:pt x="8883" y="3146"/>
                    <a:pt x="8883" y="3146"/>
                  </a:cubicBezTo>
                  <a:cubicBezTo>
                    <a:pt x="8894" y="3146"/>
                    <a:pt x="8900" y="3151"/>
                    <a:pt x="8900" y="3163"/>
                  </a:cubicBezTo>
                  <a:cubicBezTo>
                    <a:pt x="8900" y="3370"/>
                    <a:pt x="8900" y="3370"/>
                    <a:pt x="8900" y="3370"/>
                  </a:cubicBezTo>
                  <a:cubicBezTo>
                    <a:pt x="8900" y="3394"/>
                    <a:pt x="8908" y="3405"/>
                    <a:pt x="8935" y="3405"/>
                  </a:cubicBezTo>
                  <a:cubicBezTo>
                    <a:pt x="8968" y="3405"/>
                    <a:pt x="8995" y="3387"/>
                    <a:pt x="9008" y="3376"/>
                  </a:cubicBezTo>
                  <a:cubicBezTo>
                    <a:pt x="9008" y="3163"/>
                    <a:pt x="9008" y="3163"/>
                    <a:pt x="9008" y="3163"/>
                  </a:cubicBezTo>
                  <a:cubicBezTo>
                    <a:pt x="9008" y="3151"/>
                    <a:pt x="9012" y="3146"/>
                    <a:pt x="9024" y="3146"/>
                  </a:cubicBezTo>
                  <a:cubicBezTo>
                    <a:pt x="9079" y="3146"/>
                    <a:pt x="9079" y="3146"/>
                    <a:pt x="9079" y="3146"/>
                  </a:cubicBezTo>
                  <a:moveTo>
                    <a:pt x="9256" y="3272"/>
                  </a:moveTo>
                  <a:cubicBezTo>
                    <a:pt x="9256" y="3243"/>
                    <a:pt x="9256" y="3243"/>
                    <a:pt x="9256" y="3243"/>
                  </a:cubicBezTo>
                  <a:cubicBezTo>
                    <a:pt x="9256" y="3219"/>
                    <a:pt x="9270" y="3206"/>
                    <a:pt x="9308" y="3206"/>
                  </a:cubicBezTo>
                  <a:cubicBezTo>
                    <a:pt x="9345" y="3206"/>
                    <a:pt x="9359" y="3219"/>
                    <a:pt x="9359" y="3243"/>
                  </a:cubicBezTo>
                  <a:cubicBezTo>
                    <a:pt x="9359" y="3272"/>
                    <a:pt x="9359" y="3272"/>
                    <a:pt x="9359" y="3272"/>
                  </a:cubicBezTo>
                  <a:cubicBezTo>
                    <a:pt x="9256" y="3272"/>
                    <a:pt x="9256" y="3272"/>
                    <a:pt x="9256" y="3272"/>
                  </a:cubicBezTo>
                  <a:moveTo>
                    <a:pt x="9308" y="3141"/>
                  </a:moveTo>
                  <a:cubicBezTo>
                    <a:pt x="9211" y="3141"/>
                    <a:pt x="9171" y="3179"/>
                    <a:pt x="9171" y="3238"/>
                  </a:cubicBezTo>
                  <a:cubicBezTo>
                    <a:pt x="9171" y="3383"/>
                    <a:pt x="9171" y="3383"/>
                    <a:pt x="9171" y="3383"/>
                  </a:cubicBezTo>
                  <a:cubicBezTo>
                    <a:pt x="9171" y="3443"/>
                    <a:pt x="9210" y="3481"/>
                    <a:pt x="9307" y="3481"/>
                  </a:cubicBezTo>
                  <a:cubicBezTo>
                    <a:pt x="9404" y="3481"/>
                    <a:pt x="9439" y="3443"/>
                    <a:pt x="9439" y="3383"/>
                  </a:cubicBezTo>
                  <a:cubicBezTo>
                    <a:pt x="9439" y="3376"/>
                    <a:pt x="9439" y="3376"/>
                    <a:pt x="9439" y="3376"/>
                  </a:cubicBezTo>
                  <a:cubicBezTo>
                    <a:pt x="9439" y="3364"/>
                    <a:pt x="9433" y="3359"/>
                    <a:pt x="9422" y="3359"/>
                  </a:cubicBezTo>
                  <a:cubicBezTo>
                    <a:pt x="9376" y="3359"/>
                    <a:pt x="9376" y="3359"/>
                    <a:pt x="9376" y="3359"/>
                  </a:cubicBezTo>
                  <a:cubicBezTo>
                    <a:pt x="9364" y="3359"/>
                    <a:pt x="9359" y="3364"/>
                    <a:pt x="9359" y="3376"/>
                  </a:cubicBezTo>
                  <a:cubicBezTo>
                    <a:pt x="9359" y="3379"/>
                    <a:pt x="9359" y="3379"/>
                    <a:pt x="9359" y="3379"/>
                  </a:cubicBezTo>
                  <a:cubicBezTo>
                    <a:pt x="9359" y="3402"/>
                    <a:pt x="9347" y="3415"/>
                    <a:pt x="9308" y="3415"/>
                  </a:cubicBezTo>
                  <a:cubicBezTo>
                    <a:pt x="9269" y="3415"/>
                    <a:pt x="9256" y="3402"/>
                    <a:pt x="9256" y="3379"/>
                  </a:cubicBezTo>
                  <a:cubicBezTo>
                    <a:pt x="9256" y="3330"/>
                    <a:pt x="9256" y="3330"/>
                    <a:pt x="9256" y="3330"/>
                  </a:cubicBezTo>
                  <a:cubicBezTo>
                    <a:pt x="9426" y="3330"/>
                    <a:pt x="9426" y="3330"/>
                    <a:pt x="9426" y="3330"/>
                  </a:cubicBezTo>
                  <a:cubicBezTo>
                    <a:pt x="9436" y="3330"/>
                    <a:pt x="9440" y="3325"/>
                    <a:pt x="9440" y="3315"/>
                  </a:cubicBezTo>
                  <a:cubicBezTo>
                    <a:pt x="9440" y="3238"/>
                    <a:pt x="9440" y="3238"/>
                    <a:pt x="9440" y="3238"/>
                  </a:cubicBezTo>
                  <a:cubicBezTo>
                    <a:pt x="9440" y="3179"/>
                    <a:pt x="9404" y="3141"/>
                    <a:pt x="9308" y="3141"/>
                  </a:cubicBezTo>
                  <a:moveTo>
                    <a:pt x="118" y="4075"/>
                  </a:moveTo>
                  <a:cubicBezTo>
                    <a:pt x="118" y="4046"/>
                    <a:pt x="118" y="4046"/>
                    <a:pt x="118" y="4046"/>
                  </a:cubicBezTo>
                  <a:cubicBezTo>
                    <a:pt x="118" y="4023"/>
                    <a:pt x="132" y="4010"/>
                    <a:pt x="170" y="4010"/>
                  </a:cubicBezTo>
                  <a:cubicBezTo>
                    <a:pt x="207" y="4010"/>
                    <a:pt x="221" y="4023"/>
                    <a:pt x="221" y="4046"/>
                  </a:cubicBezTo>
                  <a:cubicBezTo>
                    <a:pt x="221" y="4075"/>
                    <a:pt x="221" y="4075"/>
                    <a:pt x="221" y="4075"/>
                  </a:cubicBezTo>
                  <a:cubicBezTo>
                    <a:pt x="118" y="4075"/>
                    <a:pt x="118" y="4075"/>
                    <a:pt x="118" y="4075"/>
                  </a:cubicBezTo>
                  <a:moveTo>
                    <a:pt x="170" y="3944"/>
                  </a:moveTo>
                  <a:cubicBezTo>
                    <a:pt x="72" y="3944"/>
                    <a:pt x="33" y="3982"/>
                    <a:pt x="33" y="4041"/>
                  </a:cubicBezTo>
                  <a:cubicBezTo>
                    <a:pt x="33" y="4186"/>
                    <a:pt x="33" y="4186"/>
                    <a:pt x="33" y="4186"/>
                  </a:cubicBezTo>
                  <a:cubicBezTo>
                    <a:pt x="33" y="4246"/>
                    <a:pt x="72" y="4284"/>
                    <a:pt x="169" y="4284"/>
                  </a:cubicBezTo>
                  <a:cubicBezTo>
                    <a:pt x="266" y="4284"/>
                    <a:pt x="301" y="4246"/>
                    <a:pt x="301" y="4186"/>
                  </a:cubicBezTo>
                  <a:cubicBezTo>
                    <a:pt x="301" y="4179"/>
                    <a:pt x="301" y="4179"/>
                    <a:pt x="301" y="4179"/>
                  </a:cubicBezTo>
                  <a:cubicBezTo>
                    <a:pt x="301" y="4168"/>
                    <a:pt x="295" y="4163"/>
                    <a:pt x="284" y="4163"/>
                  </a:cubicBezTo>
                  <a:cubicBezTo>
                    <a:pt x="238" y="4163"/>
                    <a:pt x="238" y="4163"/>
                    <a:pt x="238" y="4163"/>
                  </a:cubicBezTo>
                  <a:cubicBezTo>
                    <a:pt x="226" y="4163"/>
                    <a:pt x="221" y="4168"/>
                    <a:pt x="221" y="4179"/>
                  </a:cubicBezTo>
                  <a:cubicBezTo>
                    <a:pt x="221" y="4182"/>
                    <a:pt x="221" y="4182"/>
                    <a:pt x="221" y="4182"/>
                  </a:cubicBezTo>
                  <a:cubicBezTo>
                    <a:pt x="221" y="4205"/>
                    <a:pt x="209" y="4219"/>
                    <a:pt x="170" y="4219"/>
                  </a:cubicBezTo>
                  <a:cubicBezTo>
                    <a:pt x="131" y="4219"/>
                    <a:pt x="118" y="4205"/>
                    <a:pt x="118" y="4182"/>
                  </a:cubicBezTo>
                  <a:cubicBezTo>
                    <a:pt x="118" y="4133"/>
                    <a:pt x="118" y="4133"/>
                    <a:pt x="118" y="4133"/>
                  </a:cubicBezTo>
                  <a:cubicBezTo>
                    <a:pt x="288" y="4133"/>
                    <a:pt x="288" y="4133"/>
                    <a:pt x="288" y="4133"/>
                  </a:cubicBezTo>
                  <a:cubicBezTo>
                    <a:pt x="298" y="4133"/>
                    <a:pt x="302" y="4129"/>
                    <a:pt x="302" y="4118"/>
                  </a:cubicBezTo>
                  <a:cubicBezTo>
                    <a:pt x="302" y="4041"/>
                    <a:pt x="302" y="4041"/>
                    <a:pt x="302" y="4041"/>
                  </a:cubicBezTo>
                  <a:cubicBezTo>
                    <a:pt x="302" y="3982"/>
                    <a:pt x="266" y="3944"/>
                    <a:pt x="170" y="3944"/>
                  </a:cubicBezTo>
                  <a:moveTo>
                    <a:pt x="479" y="3871"/>
                  </a:moveTo>
                  <a:cubicBezTo>
                    <a:pt x="491" y="3871"/>
                    <a:pt x="495" y="3875"/>
                    <a:pt x="495" y="3887"/>
                  </a:cubicBezTo>
                  <a:cubicBezTo>
                    <a:pt x="495" y="3951"/>
                    <a:pt x="495" y="3951"/>
                    <a:pt x="495" y="3951"/>
                  </a:cubicBezTo>
                  <a:cubicBezTo>
                    <a:pt x="555" y="3951"/>
                    <a:pt x="555" y="3951"/>
                    <a:pt x="555" y="3951"/>
                  </a:cubicBezTo>
                  <a:cubicBezTo>
                    <a:pt x="566" y="3951"/>
                    <a:pt x="572" y="3955"/>
                    <a:pt x="572" y="3966"/>
                  </a:cubicBezTo>
                  <a:cubicBezTo>
                    <a:pt x="572" y="4003"/>
                    <a:pt x="572" y="4003"/>
                    <a:pt x="572" y="4003"/>
                  </a:cubicBezTo>
                  <a:cubicBezTo>
                    <a:pt x="572" y="4015"/>
                    <a:pt x="566" y="4020"/>
                    <a:pt x="555" y="4020"/>
                  </a:cubicBezTo>
                  <a:cubicBezTo>
                    <a:pt x="495" y="4020"/>
                    <a:pt x="495" y="4020"/>
                    <a:pt x="495" y="4020"/>
                  </a:cubicBezTo>
                  <a:cubicBezTo>
                    <a:pt x="495" y="4172"/>
                    <a:pt x="495" y="4172"/>
                    <a:pt x="495" y="4172"/>
                  </a:cubicBezTo>
                  <a:cubicBezTo>
                    <a:pt x="495" y="4196"/>
                    <a:pt x="511" y="4208"/>
                    <a:pt x="548" y="4208"/>
                  </a:cubicBezTo>
                  <a:cubicBezTo>
                    <a:pt x="562" y="4208"/>
                    <a:pt x="562" y="4208"/>
                    <a:pt x="562" y="4208"/>
                  </a:cubicBezTo>
                  <a:cubicBezTo>
                    <a:pt x="574" y="4208"/>
                    <a:pt x="579" y="4212"/>
                    <a:pt x="579" y="4224"/>
                  </a:cubicBezTo>
                  <a:cubicBezTo>
                    <a:pt x="579" y="4262"/>
                    <a:pt x="579" y="4262"/>
                    <a:pt x="579" y="4262"/>
                  </a:cubicBezTo>
                  <a:cubicBezTo>
                    <a:pt x="579" y="4274"/>
                    <a:pt x="574" y="4279"/>
                    <a:pt x="562" y="4279"/>
                  </a:cubicBezTo>
                  <a:cubicBezTo>
                    <a:pt x="535" y="4279"/>
                    <a:pt x="535" y="4279"/>
                    <a:pt x="535" y="4279"/>
                  </a:cubicBezTo>
                  <a:cubicBezTo>
                    <a:pt x="437" y="4279"/>
                    <a:pt x="408" y="4246"/>
                    <a:pt x="408" y="4181"/>
                  </a:cubicBezTo>
                  <a:cubicBezTo>
                    <a:pt x="408" y="4020"/>
                    <a:pt x="408" y="4020"/>
                    <a:pt x="408" y="4020"/>
                  </a:cubicBezTo>
                  <a:cubicBezTo>
                    <a:pt x="375" y="4020"/>
                    <a:pt x="375" y="4020"/>
                    <a:pt x="375" y="4020"/>
                  </a:cubicBezTo>
                  <a:cubicBezTo>
                    <a:pt x="364" y="4020"/>
                    <a:pt x="359" y="4015"/>
                    <a:pt x="359" y="4003"/>
                  </a:cubicBezTo>
                  <a:cubicBezTo>
                    <a:pt x="359" y="3970"/>
                    <a:pt x="359" y="3970"/>
                    <a:pt x="359" y="3970"/>
                  </a:cubicBezTo>
                  <a:cubicBezTo>
                    <a:pt x="359" y="3959"/>
                    <a:pt x="364" y="3955"/>
                    <a:pt x="375" y="3954"/>
                  </a:cubicBezTo>
                  <a:cubicBezTo>
                    <a:pt x="406" y="3951"/>
                    <a:pt x="406" y="3951"/>
                    <a:pt x="406" y="3951"/>
                  </a:cubicBezTo>
                  <a:cubicBezTo>
                    <a:pt x="408" y="3951"/>
                    <a:pt x="408" y="3951"/>
                    <a:pt x="408" y="3951"/>
                  </a:cubicBezTo>
                  <a:cubicBezTo>
                    <a:pt x="408" y="3887"/>
                    <a:pt x="408" y="3887"/>
                    <a:pt x="408" y="3887"/>
                  </a:cubicBezTo>
                  <a:cubicBezTo>
                    <a:pt x="408" y="3875"/>
                    <a:pt x="412" y="3871"/>
                    <a:pt x="424" y="3871"/>
                  </a:cubicBezTo>
                  <a:cubicBezTo>
                    <a:pt x="479" y="3871"/>
                    <a:pt x="479" y="3871"/>
                    <a:pt x="479" y="3871"/>
                  </a:cubicBezTo>
                  <a:moveTo>
                    <a:pt x="873" y="4209"/>
                  </a:moveTo>
                  <a:cubicBezTo>
                    <a:pt x="842" y="4209"/>
                    <a:pt x="837" y="4192"/>
                    <a:pt x="837" y="4174"/>
                  </a:cubicBezTo>
                  <a:cubicBezTo>
                    <a:pt x="837" y="4054"/>
                    <a:pt x="837" y="4054"/>
                    <a:pt x="837" y="4054"/>
                  </a:cubicBezTo>
                  <a:cubicBezTo>
                    <a:pt x="837" y="4037"/>
                    <a:pt x="842" y="4020"/>
                    <a:pt x="873" y="4020"/>
                  </a:cubicBezTo>
                  <a:cubicBezTo>
                    <a:pt x="906" y="4020"/>
                    <a:pt x="936" y="4039"/>
                    <a:pt x="949" y="4050"/>
                  </a:cubicBezTo>
                  <a:cubicBezTo>
                    <a:pt x="949" y="4178"/>
                    <a:pt x="949" y="4178"/>
                    <a:pt x="949" y="4178"/>
                  </a:cubicBezTo>
                  <a:cubicBezTo>
                    <a:pt x="936" y="4189"/>
                    <a:pt x="906" y="4209"/>
                    <a:pt x="873" y="4209"/>
                  </a:cubicBezTo>
                  <a:moveTo>
                    <a:pt x="1020" y="3816"/>
                  </a:moveTo>
                  <a:cubicBezTo>
                    <a:pt x="965" y="3816"/>
                    <a:pt x="965" y="3816"/>
                    <a:pt x="965" y="3816"/>
                  </a:cubicBezTo>
                  <a:cubicBezTo>
                    <a:pt x="953" y="3816"/>
                    <a:pt x="949" y="3822"/>
                    <a:pt x="949" y="3834"/>
                  </a:cubicBezTo>
                  <a:cubicBezTo>
                    <a:pt x="949" y="3980"/>
                    <a:pt x="949" y="3980"/>
                    <a:pt x="949" y="3980"/>
                  </a:cubicBezTo>
                  <a:cubicBezTo>
                    <a:pt x="930" y="3965"/>
                    <a:pt x="897" y="3944"/>
                    <a:pt x="846" y="3944"/>
                  </a:cubicBezTo>
                  <a:cubicBezTo>
                    <a:pt x="781" y="3944"/>
                    <a:pt x="750" y="3982"/>
                    <a:pt x="750" y="4041"/>
                  </a:cubicBezTo>
                  <a:cubicBezTo>
                    <a:pt x="750" y="4188"/>
                    <a:pt x="750" y="4188"/>
                    <a:pt x="750" y="4188"/>
                  </a:cubicBezTo>
                  <a:cubicBezTo>
                    <a:pt x="750" y="4247"/>
                    <a:pt x="781" y="4284"/>
                    <a:pt x="846" y="4284"/>
                  </a:cubicBezTo>
                  <a:cubicBezTo>
                    <a:pt x="899" y="4284"/>
                    <a:pt x="933" y="4262"/>
                    <a:pt x="951" y="4247"/>
                  </a:cubicBezTo>
                  <a:cubicBezTo>
                    <a:pt x="953" y="4262"/>
                    <a:pt x="953" y="4262"/>
                    <a:pt x="953" y="4262"/>
                  </a:cubicBezTo>
                  <a:cubicBezTo>
                    <a:pt x="954" y="4274"/>
                    <a:pt x="957" y="4279"/>
                    <a:pt x="969" y="4279"/>
                  </a:cubicBezTo>
                  <a:cubicBezTo>
                    <a:pt x="1020" y="4279"/>
                    <a:pt x="1020" y="4279"/>
                    <a:pt x="1020" y="4279"/>
                  </a:cubicBezTo>
                  <a:cubicBezTo>
                    <a:pt x="1032" y="4279"/>
                    <a:pt x="1036" y="4274"/>
                    <a:pt x="1036" y="4262"/>
                  </a:cubicBezTo>
                  <a:cubicBezTo>
                    <a:pt x="1036" y="3834"/>
                    <a:pt x="1036" y="3834"/>
                    <a:pt x="1036" y="3834"/>
                  </a:cubicBezTo>
                  <a:cubicBezTo>
                    <a:pt x="1036" y="3822"/>
                    <a:pt x="1032" y="3816"/>
                    <a:pt x="1020" y="3816"/>
                  </a:cubicBezTo>
                  <a:moveTo>
                    <a:pt x="1197" y="4075"/>
                  </a:moveTo>
                  <a:cubicBezTo>
                    <a:pt x="1197" y="4046"/>
                    <a:pt x="1197" y="4046"/>
                    <a:pt x="1197" y="4046"/>
                  </a:cubicBezTo>
                  <a:cubicBezTo>
                    <a:pt x="1197" y="4023"/>
                    <a:pt x="1211" y="4010"/>
                    <a:pt x="1249" y="4010"/>
                  </a:cubicBezTo>
                  <a:cubicBezTo>
                    <a:pt x="1286" y="4010"/>
                    <a:pt x="1301" y="4023"/>
                    <a:pt x="1301" y="4046"/>
                  </a:cubicBezTo>
                  <a:cubicBezTo>
                    <a:pt x="1301" y="4075"/>
                    <a:pt x="1301" y="4075"/>
                    <a:pt x="1301" y="4075"/>
                  </a:cubicBezTo>
                  <a:cubicBezTo>
                    <a:pt x="1197" y="4075"/>
                    <a:pt x="1197" y="4075"/>
                    <a:pt x="1197" y="4075"/>
                  </a:cubicBezTo>
                  <a:moveTo>
                    <a:pt x="1249" y="3944"/>
                  </a:moveTo>
                  <a:cubicBezTo>
                    <a:pt x="1152" y="3944"/>
                    <a:pt x="1113" y="3982"/>
                    <a:pt x="1113" y="4041"/>
                  </a:cubicBezTo>
                  <a:cubicBezTo>
                    <a:pt x="1113" y="4186"/>
                    <a:pt x="1113" y="4186"/>
                    <a:pt x="1113" y="4186"/>
                  </a:cubicBezTo>
                  <a:cubicBezTo>
                    <a:pt x="1113" y="4246"/>
                    <a:pt x="1151" y="4284"/>
                    <a:pt x="1248" y="4284"/>
                  </a:cubicBezTo>
                  <a:cubicBezTo>
                    <a:pt x="1346" y="4284"/>
                    <a:pt x="1380" y="4246"/>
                    <a:pt x="1380" y="4186"/>
                  </a:cubicBezTo>
                  <a:cubicBezTo>
                    <a:pt x="1380" y="4179"/>
                    <a:pt x="1380" y="4179"/>
                    <a:pt x="1380" y="4179"/>
                  </a:cubicBezTo>
                  <a:cubicBezTo>
                    <a:pt x="1380" y="4168"/>
                    <a:pt x="1375" y="4163"/>
                    <a:pt x="1364" y="4163"/>
                  </a:cubicBezTo>
                  <a:cubicBezTo>
                    <a:pt x="1317" y="4163"/>
                    <a:pt x="1317" y="4163"/>
                    <a:pt x="1317" y="4163"/>
                  </a:cubicBezTo>
                  <a:cubicBezTo>
                    <a:pt x="1305" y="4163"/>
                    <a:pt x="1301" y="4168"/>
                    <a:pt x="1301" y="4179"/>
                  </a:cubicBezTo>
                  <a:cubicBezTo>
                    <a:pt x="1301" y="4182"/>
                    <a:pt x="1301" y="4182"/>
                    <a:pt x="1301" y="4182"/>
                  </a:cubicBezTo>
                  <a:cubicBezTo>
                    <a:pt x="1301" y="4205"/>
                    <a:pt x="1288" y="4219"/>
                    <a:pt x="1249" y="4219"/>
                  </a:cubicBezTo>
                  <a:cubicBezTo>
                    <a:pt x="1210" y="4219"/>
                    <a:pt x="1197" y="4205"/>
                    <a:pt x="1197" y="4182"/>
                  </a:cubicBezTo>
                  <a:cubicBezTo>
                    <a:pt x="1197" y="4133"/>
                    <a:pt x="1197" y="4133"/>
                    <a:pt x="1197" y="4133"/>
                  </a:cubicBezTo>
                  <a:cubicBezTo>
                    <a:pt x="1367" y="4133"/>
                    <a:pt x="1367" y="4133"/>
                    <a:pt x="1367" y="4133"/>
                  </a:cubicBezTo>
                  <a:cubicBezTo>
                    <a:pt x="1377" y="4133"/>
                    <a:pt x="1381" y="4129"/>
                    <a:pt x="1381" y="4118"/>
                  </a:cubicBezTo>
                  <a:cubicBezTo>
                    <a:pt x="1381" y="4041"/>
                    <a:pt x="1381" y="4041"/>
                    <a:pt x="1381" y="4041"/>
                  </a:cubicBezTo>
                  <a:cubicBezTo>
                    <a:pt x="1381" y="3982"/>
                    <a:pt x="1346" y="3944"/>
                    <a:pt x="1249" y="3944"/>
                  </a:cubicBezTo>
                  <a:moveTo>
                    <a:pt x="1582" y="3944"/>
                  </a:moveTo>
                  <a:cubicBezTo>
                    <a:pt x="1677" y="3944"/>
                    <a:pt x="1708" y="3990"/>
                    <a:pt x="1708" y="4032"/>
                  </a:cubicBezTo>
                  <a:cubicBezTo>
                    <a:pt x="1708" y="4045"/>
                    <a:pt x="1708" y="4045"/>
                    <a:pt x="1708" y="4045"/>
                  </a:cubicBezTo>
                  <a:cubicBezTo>
                    <a:pt x="1708" y="4056"/>
                    <a:pt x="1705" y="4060"/>
                    <a:pt x="1693" y="4060"/>
                  </a:cubicBezTo>
                  <a:cubicBezTo>
                    <a:pt x="1644" y="4060"/>
                    <a:pt x="1644" y="4060"/>
                    <a:pt x="1644" y="4060"/>
                  </a:cubicBezTo>
                  <a:cubicBezTo>
                    <a:pt x="1633" y="4060"/>
                    <a:pt x="1629" y="4056"/>
                    <a:pt x="1629" y="4045"/>
                  </a:cubicBezTo>
                  <a:cubicBezTo>
                    <a:pt x="1629" y="4032"/>
                    <a:pt x="1629" y="4032"/>
                    <a:pt x="1629" y="4032"/>
                  </a:cubicBezTo>
                  <a:cubicBezTo>
                    <a:pt x="1629" y="4012"/>
                    <a:pt x="1610" y="4005"/>
                    <a:pt x="1581" y="4005"/>
                  </a:cubicBezTo>
                  <a:cubicBezTo>
                    <a:pt x="1553" y="4005"/>
                    <a:pt x="1533" y="4012"/>
                    <a:pt x="1533" y="4032"/>
                  </a:cubicBezTo>
                  <a:cubicBezTo>
                    <a:pt x="1533" y="4039"/>
                    <a:pt x="1533" y="4039"/>
                    <a:pt x="1533" y="4039"/>
                  </a:cubicBezTo>
                  <a:cubicBezTo>
                    <a:pt x="1533" y="4053"/>
                    <a:pt x="1545" y="4059"/>
                    <a:pt x="1554" y="4063"/>
                  </a:cubicBezTo>
                  <a:cubicBezTo>
                    <a:pt x="1649" y="4096"/>
                    <a:pt x="1649" y="4096"/>
                    <a:pt x="1649" y="4096"/>
                  </a:cubicBezTo>
                  <a:cubicBezTo>
                    <a:pt x="1690" y="4111"/>
                    <a:pt x="1713" y="4133"/>
                    <a:pt x="1713" y="4165"/>
                  </a:cubicBezTo>
                  <a:cubicBezTo>
                    <a:pt x="1713" y="4199"/>
                    <a:pt x="1713" y="4199"/>
                    <a:pt x="1713" y="4199"/>
                  </a:cubicBezTo>
                  <a:cubicBezTo>
                    <a:pt x="1713" y="4241"/>
                    <a:pt x="1675" y="4284"/>
                    <a:pt x="1579" y="4284"/>
                  </a:cubicBezTo>
                  <a:cubicBezTo>
                    <a:pt x="1483" y="4284"/>
                    <a:pt x="1447" y="4241"/>
                    <a:pt x="1447" y="4199"/>
                  </a:cubicBezTo>
                  <a:cubicBezTo>
                    <a:pt x="1447" y="4184"/>
                    <a:pt x="1447" y="4184"/>
                    <a:pt x="1447" y="4184"/>
                  </a:cubicBezTo>
                  <a:cubicBezTo>
                    <a:pt x="1447" y="4173"/>
                    <a:pt x="1451" y="4168"/>
                    <a:pt x="1462" y="4168"/>
                  </a:cubicBezTo>
                  <a:cubicBezTo>
                    <a:pt x="1511" y="4168"/>
                    <a:pt x="1511" y="4168"/>
                    <a:pt x="1511" y="4168"/>
                  </a:cubicBezTo>
                  <a:cubicBezTo>
                    <a:pt x="1522" y="4168"/>
                    <a:pt x="1526" y="4173"/>
                    <a:pt x="1526" y="4184"/>
                  </a:cubicBezTo>
                  <a:cubicBezTo>
                    <a:pt x="1526" y="4195"/>
                    <a:pt x="1526" y="4195"/>
                    <a:pt x="1526" y="4195"/>
                  </a:cubicBezTo>
                  <a:cubicBezTo>
                    <a:pt x="1526" y="4215"/>
                    <a:pt x="1549" y="4223"/>
                    <a:pt x="1579" y="4223"/>
                  </a:cubicBezTo>
                  <a:cubicBezTo>
                    <a:pt x="1609" y="4223"/>
                    <a:pt x="1633" y="4215"/>
                    <a:pt x="1633" y="4195"/>
                  </a:cubicBezTo>
                  <a:cubicBezTo>
                    <a:pt x="1633" y="4184"/>
                    <a:pt x="1633" y="4184"/>
                    <a:pt x="1633" y="4184"/>
                  </a:cubicBezTo>
                  <a:cubicBezTo>
                    <a:pt x="1633" y="4172"/>
                    <a:pt x="1624" y="4166"/>
                    <a:pt x="1603" y="4159"/>
                  </a:cubicBezTo>
                  <a:cubicBezTo>
                    <a:pt x="1507" y="4123"/>
                    <a:pt x="1507" y="4123"/>
                    <a:pt x="1507" y="4123"/>
                  </a:cubicBezTo>
                  <a:cubicBezTo>
                    <a:pt x="1482" y="4114"/>
                    <a:pt x="1455" y="4086"/>
                    <a:pt x="1455" y="4053"/>
                  </a:cubicBezTo>
                  <a:cubicBezTo>
                    <a:pt x="1455" y="4032"/>
                    <a:pt x="1455" y="4032"/>
                    <a:pt x="1455" y="4032"/>
                  </a:cubicBezTo>
                  <a:cubicBezTo>
                    <a:pt x="1455" y="3990"/>
                    <a:pt x="1486" y="3944"/>
                    <a:pt x="1582" y="3944"/>
                  </a:cubicBezTo>
                  <a:moveTo>
                    <a:pt x="1979" y="4075"/>
                  </a:moveTo>
                  <a:cubicBezTo>
                    <a:pt x="1979" y="4046"/>
                    <a:pt x="1979" y="4046"/>
                    <a:pt x="1979" y="4046"/>
                  </a:cubicBezTo>
                  <a:cubicBezTo>
                    <a:pt x="1979" y="4023"/>
                    <a:pt x="1993" y="4010"/>
                    <a:pt x="2031" y="4010"/>
                  </a:cubicBezTo>
                  <a:cubicBezTo>
                    <a:pt x="2068" y="4010"/>
                    <a:pt x="2083" y="4023"/>
                    <a:pt x="2083" y="4046"/>
                  </a:cubicBezTo>
                  <a:cubicBezTo>
                    <a:pt x="2083" y="4075"/>
                    <a:pt x="2083" y="4075"/>
                    <a:pt x="2083" y="4075"/>
                  </a:cubicBezTo>
                  <a:cubicBezTo>
                    <a:pt x="1979" y="4075"/>
                    <a:pt x="1979" y="4075"/>
                    <a:pt x="1979" y="4075"/>
                  </a:cubicBezTo>
                  <a:moveTo>
                    <a:pt x="2031" y="3944"/>
                  </a:moveTo>
                  <a:cubicBezTo>
                    <a:pt x="1934" y="3944"/>
                    <a:pt x="1895" y="3982"/>
                    <a:pt x="1895" y="4041"/>
                  </a:cubicBezTo>
                  <a:cubicBezTo>
                    <a:pt x="1895" y="4186"/>
                    <a:pt x="1895" y="4186"/>
                    <a:pt x="1895" y="4186"/>
                  </a:cubicBezTo>
                  <a:cubicBezTo>
                    <a:pt x="1895" y="4246"/>
                    <a:pt x="1933" y="4284"/>
                    <a:pt x="2030" y="4284"/>
                  </a:cubicBezTo>
                  <a:cubicBezTo>
                    <a:pt x="2128" y="4284"/>
                    <a:pt x="2162" y="4246"/>
                    <a:pt x="2162" y="4186"/>
                  </a:cubicBezTo>
                  <a:cubicBezTo>
                    <a:pt x="2162" y="4179"/>
                    <a:pt x="2162" y="4179"/>
                    <a:pt x="2162" y="4179"/>
                  </a:cubicBezTo>
                  <a:cubicBezTo>
                    <a:pt x="2162" y="4168"/>
                    <a:pt x="2157" y="4163"/>
                    <a:pt x="2145" y="4163"/>
                  </a:cubicBezTo>
                  <a:cubicBezTo>
                    <a:pt x="2099" y="4163"/>
                    <a:pt x="2099" y="4163"/>
                    <a:pt x="2099" y="4163"/>
                  </a:cubicBezTo>
                  <a:cubicBezTo>
                    <a:pt x="2087" y="4163"/>
                    <a:pt x="2083" y="4168"/>
                    <a:pt x="2083" y="4179"/>
                  </a:cubicBezTo>
                  <a:cubicBezTo>
                    <a:pt x="2083" y="4182"/>
                    <a:pt x="2083" y="4182"/>
                    <a:pt x="2083" y="4182"/>
                  </a:cubicBezTo>
                  <a:cubicBezTo>
                    <a:pt x="2083" y="4205"/>
                    <a:pt x="2070" y="4219"/>
                    <a:pt x="2031" y="4219"/>
                  </a:cubicBezTo>
                  <a:cubicBezTo>
                    <a:pt x="1992" y="4219"/>
                    <a:pt x="1979" y="4205"/>
                    <a:pt x="1979" y="4182"/>
                  </a:cubicBezTo>
                  <a:cubicBezTo>
                    <a:pt x="1979" y="4133"/>
                    <a:pt x="1979" y="4133"/>
                    <a:pt x="1979" y="4133"/>
                  </a:cubicBezTo>
                  <a:cubicBezTo>
                    <a:pt x="2149" y="4133"/>
                    <a:pt x="2149" y="4133"/>
                    <a:pt x="2149" y="4133"/>
                  </a:cubicBezTo>
                  <a:cubicBezTo>
                    <a:pt x="2159" y="4133"/>
                    <a:pt x="2163" y="4129"/>
                    <a:pt x="2163" y="4118"/>
                  </a:cubicBezTo>
                  <a:cubicBezTo>
                    <a:pt x="2163" y="4041"/>
                    <a:pt x="2163" y="4041"/>
                    <a:pt x="2163" y="4041"/>
                  </a:cubicBezTo>
                  <a:cubicBezTo>
                    <a:pt x="2163" y="3982"/>
                    <a:pt x="2128" y="3944"/>
                    <a:pt x="2031" y="3944"/>
                  </a:cubicBezTo>
                  <a:moveTo>
                    <a:pt x="2103" y="3810"/>
                  </a:moveTo>
                  <a:cubicBezTo>
                    <a:pt x="2046" y="3810"/>
                    <a:pt x="2046" y="3810"/>
                    <a:pt x="2046" y="3810"/>
                  </a:cubicBezTo>
                  <a:cubicBezTo>
                    <a:pt x="2034" y="3810"/>
                    <a:pt x="2027" y="3817"/>
                    <a:pt x="2022" y="3827"/>
                  </a:cubicBezTo>
                  <a:cubicBezTo>
                    <a:pt x="1991" y="3892"/>
                    <a:pt x="1991" y="3892"/>
                    <a:pt x="1991" y="3892"/>
                  </a:cubicBezTo>
                  <a:cubicBezTo>
                    <a:pt x="1985" y="3904"/>
                    <a:pt x="1989" y="3908"/>
                    <a:pt x="1999" y="3908"/>
                  </a:cubicBezTo>
                  <a:cubicBezTo>
                    <a:pt x="2042" y="3908"/>
                    <a:pt x="2042" y="3908"/>
                    <a:pt x="2042" y="3908"/>
                  </a:cubicBezTo>
                  <a:cubicBezTo>
                    <a:pt x="2053" y="3908"/>
                    <a:pt x="2060" y="3902"/>
                    <a:pt x="2063" y="3897"/>
                  </a:cubicBezTo>
                  <a:cubicBezTo>
                    <a:pt x="2111" y="3827"/>
                    <a:pt x="2111" y="3827"/>
                    <a:pt x="2111" y="3827"/>
                  </a:cubicBezTo>
                  <a:cubicBezTo>
                    <a:pt x="2118" y="3818"/>
                    <a:pt x="2114" y="3810"/>
                    <a:pt x="2103" y="3810"/>
                  </a:cubicBezTo>
                  <a:moveTo>
                    <a:pt x="2341" y="3871"/>
                  </a:moveTo>
                  <a:cubicBezTo>
                    <a:pt x="2352" y="3871"/>
                    <a:pt x="2356" y="3875"/>
                    <a:pt x="2356" y="3887"/>
                  </a:cubicBezTo>
                  <a:cubicBezTo>
                    <a:pt x="2356" y="3951"/>
                    <a:pt x="2356" y="3951"/>
                    <a:pt x="2356" y="3951"/>
                  </a:cubicBezTo>
                  <a:cubicBezTo>
                    <a:pt x="2417" y="3951"/>
                    <a:pt x="2417" y="3951"/>
                    <a:pt x="2417" y="3951"/>
                  </a:cubicBezTo>
                  <a:cubicBezTo>
                    <a:pt x="2428" y="3951"/>
                    <a:pt x="2433" y="3955"/>
                    <a:pt x="2433" y="3966"/>
                  </a:cubicBezTo>
                  <a:cubicBezTo>
                    <a:pt x="2433" y="4003"/>
                    <a:pt x="2433" y="4003"/>
                    <a:pt x="2433" y="4003"/>
                  </a:cubicBezTo>
                  <a:cubicBezTo>
                    <a:pt x="2433" y="4015"/>
                    <a:pt x="2428" y="4020"/>
                    <a:pt x="2417" y="4020"/>
                  </a:cubicBezTo>
                  <a:cubicBezTo>
                    <a:pt x="2356" y="4020"/>
                    <a:pt x="2356" y="4020"/>
                    <a:pt x="2356" y="4020"/>
                  </a:cubicBezTo>
                  <a:cubicBezTo>
                    <a:pt x="2356" y="4172"/>
                    <a:pt x="2356" y="4172"/>
                    <a:pt x="2356" y="4172"/>
                  </a:cubicBezTo>
                  <a:cubicBezTo>
                    <a:pt x="2356" y="4196"/>
                    <a:pt x="2372" y="4208"/>
                    <a:pt x="2409" y="4208"/>
                  </a:cubicBezTo>
                  <a:cubicBezTo>
                    <a:pt x="2424" y="4208"/>
                    <a:pt x="2424" y="4208"/>
                    <a:pt x="2424" y="4208"/>
                  </a:cubicBezTo>
                  <a:cubicBezTo>
                    <a:pt x="2436" y="4208"/>
                    <a:pt x="2441" y="4212"/>
                    <a:pt x="2441" y="4224"/>
                  </a:cubicBezTo>
                  <a:cubicBezTo>
                    <a:pt x="2441" y="4262"/>
                    <a:pt x="2441" y="4262"/>
                    <a:pt x="2441" y="4262"/>
                  </a:cubicBezTo>
                  <a:cubicBezTo>
                    <a:pt x="2441" y="4274"/>
                    <a:pt x="2436" y="4279"/>
                    <a:pt x="2424" y="4279"/>
                  </a:cubicBezTo>
                  <a:cubicBezTo>
                    <a:pt x="2396" y="4279"/>
                    <a:pt x="2396" y="4279"/>
                    <a:pt x="2396" y="4279"/>
                  </a:cubicBezTo>
                  <a:cubicBezTo>
                    <a:pt x="2299" y="4279"/>
                    <a:pt x="2269" y="4246"/>
                    <a:pt x="2269" y="4181"/>
                  </a:cubicBezTo>
                  <a:cubicBezTo>
                    <a:pt x="2269" y="4020"/>
                    <a:pt x="2269" y="4020"/>
                    <a:pt x="2269" y="4020"/>
                  </a:cubicBezTo>
                  <a:cubicBezTo>
                    <a:pt x="2237" y="4020"/>
                    <a:pt x="2237" y="4020"/>
                    <a:pt x="2237" y="4020"/>
                  </a:cubicBezTo>
                  <a:cubicBezTo>
                    <a:pt x="2225" y="4020"/>
                    <a:pt x="2221" y="4015"/>
                    <a:pt x="2221" y="4003"/>
                  </a:cubicBezTo>
                  <a:cubicBezTo>
                    <a:pt x="2221" y="3970"/>
                    <a:pt x="2221" y="3970"/>
                    <a:pt x="2221" y="3970"/>
                  </a:cubicBezTo>
                  <a:cubicBezTo>
                    <a:pt x="2221" y="3959"/>
                    <a:pt x="2225" y="3955"/>
                    <a:pt x="2237" y="3954"/>
                  </a:cubicBezTo>
                  <a:cubicBezTo>
                    <a:pt x="2267" y="3951"/>
                    <a:pt x="2267" y="3951"/>
                    <a:pt x="2267" y="3951"/>
                  </a:cubicBezTo>
                  <a:cubicBezTo>
                    <a:pt x="2269" y="3951"/>
                    <a:pt x="2269" y="3951"/>
                    <a:pt x="2269" y="3951"/>
                  </a:cubicBezTo>
                  <a:cubicBezTo>
                    <a:pt x="2269" y="3887"/>
                    <a:pt x="2269" y="3887"/>
                    <a:pt x="2269" y="3887"/>
                  </a:cubicBezTo>
                  <a:cubicBezTo>
                    <a:pt x="2269" y="3875"/>
                    <a:pt x="2274" y="3871"/>
                    <a:pt x="2286" y="3871"/>
                  </a:cubicBezTo>
                  <a:cubicBezTo>
                    <a:pt x="2341" y="3871"/>
                    <a:pt x="2341" y="3871"/>
                    <a:pt x="2341" y="3871"/>
                  </a:cubicBezTo>
                  <a:moveTo>
                    <a:pt x="2768" y="3949"/>
                  </a:moveTo>
                  <a:cubicBezTo>
                    <a:pt x="2779" y="3949"/>
                    <a:pt x="2784" y="3954"/>
                    <a:pt x="2784" y="3966"/>
                  </a:cubicBezTo>
                  <a:cubicBezTo>
                    <a:pt x="2784" y="4262"/>
                    <a:pt x="2784" y="4262"/>
                    <a:pt x="2784" y="4262"/>
                  </a:cubicBezTo>
                  <a:cubicBezTo>
                    <a:pt x="2784" y="4274"/>
                    <a:pt x="2779" y="4279"/>
                    <a:pt x="2768" y="4279"/>
                  </a:cubicBezTo>
                  <a:cubicBezTo>
                    <a:pt x="2717" y="4279"/>
                    <a:pt x="2717" y="4279"/>
                    <a:pt x="2717" y="4279"/>
                  </a:cubicBezTo>
                  <a:cubicBezTo>
                    <a:pt x="2705" y="4279"/>
                    <a:pt x="2702" y="4274"/>
                    <a:pt x="2700" y="4262"/>
                  </a:cubicBezTo>
                  <a:cubicBezTo>
                    <a:pt x="2699" y="4248"/>
                    <a:pt x="2699" y="4248"/>
                    <a:pt x="2699" y="4248"/>
                  </a:cubicBezTo>
                  <a:cubicBezTo>
                    <a:pt x="2682" y="4263"/>
                    <a:pt x="2650" y="4284"/>
                    <a:pt x="2597" y="4284"/>
                  </a:cubicBezTo>
                  <a:cubicBezTo>
                    <a:pt x="2537" y="4284"/>
                    <a:pt x="2502" y="4247"/>
                    <a:pt x="2502" y="4196"/>
                  </a:cubicBezTo>
                  <a:cubicBezTo>
                    <a:pt x="2502" y="3966"/>
                    <a:pt x="2502" y="3966"/>
                    <a:pt x="2502" y="3966"/>
                  </a:cubicBezTo>
                  <a:cubicBezTo>
                    <a:pt x="2502" y="3954"/>
                    <a:pt x="2506" y="3949"/>
                    <a:pt x="2518" y="3949"/>
                  </a:cubicBezTo>
                  <a:cubicBezTo>
                    <a:pt x="2572" y="3949"/>
                    <a:pt x="2572" y="3949"/>
                    <a:pt x="2572" y="3949"/>
                  </a:cubicBezTo>
                  <a:cubicBezTo>
                    <a:pt x="2583" y="3949"/>
                    <a:pt x="2588" y="3954"/>
                    <a:pt x="2588" y="3966"/>
                  </a:cubicBezTo>
                  <a:cubicBezTo>
                    <a:pt x="2588" y="4174"/>
                    <a:pt x="2588" y="4174"/>
                    <a:pt x="2588" y="4174"/>
                  </a:cubicBezTo>
                  <a:cubicBezTo>
                    <a:pt x="2588" y="4198"/>
                    <a:pt x="2596" y="4209"/>
                    <a:pt x="2624" y="4209"/>
                  </a:cubicBezTo>
                  <a:cubicBezTo>
                    <a:pt x="2657" y="4209"/>
                    <a:pt x="2684" y="4190"/>
                    <a:pt x="2697" y="4180"/>
                  </a:cubicBezTo>
                  <a:cubicBezTo>
                    <a:pt x="2697" y="3966"/>
                    <a:pt x="2697" y="3966"/>
                    <a:pt x="2697" y="3966"/>
                  </a:cubicBezTo>
                  <a:cubicBezTo>
                    <a:pt x="2697" y="3954"/>
                    <a:pt x="2701" y="3949"/>
                    <a:pt x="2713" y="3949"/>
                  </a:cubicBezTo>
                  <a:cubicBezTo>
                    <a:pt x="2768" y="3949"/>
                    <a:pt x="2768" y="3949"/>
                    <a:pt x="2768" y="3949"/>
                  </a:cubicBezTo>
                  <a:moveTo>
                    <a:pt x="2984" y="4209"/>
                  </a:moveTo>
                  <a:cubicBezTo>
                    <a:pt x="2953" y="4209"/>
                    <a:pt x="2947" y="4192"/>
                    <a:pt x="2947" y="4174"/>
                  </a:cubicBezTo>
                  <a:cubicBezTo>
                    <a:pt x="2947" y="4054"/>
                    <a:pt x="2947" y="4054"/>
                    <a:pt x="2947" y="4054"/>
                  </a:cubicBezTo>
                  <a:cubicBezTo>
                    <a:pt x="2947" y="4037"/>
                    <a:pt x="2953" y="4020"/>
                    <a:pt x="2984" y="4020"/>
                  </a:cubicBezTo>
                  <a:cubicBezTo>
                    <a:pt x="3016" y="4020"/>
                    <a:pt x="3046" y="4039"/>
                    <a:pt x="3060" y="4050"/>
                  </a:cubicBezTo>
                  <a:cubicBezTo>
                    <a:pt x="3060" y="4178"/>
                    <a:pt x="3060" y="4178"/>
                    <a:pt x="3060" y="4178"/>
                  </a:cubicBezTo>
                  <a:cubicBezTo>
                    <a:pt x="3046" y="4189"/>
                    <a:pt x="3016" y="4209"/>
                    <a:pt x="2984" y="4209"/>
                  </a:cubicBezTo>
                  <a:moveTo>
                    <a:pt x="3131" y="3816"/>
                  </a:moveTo>
                  <a:cubicBezTo>
                    <a:pt x="3076" y="3816"/>
                    <a:pt x="3076" y="3816"/>
                    <a:pt x="3076" y="3816"/>
                  </a:cubicBezTo>
                  <a:cubicBezTo>
                    <a:pt x="3064" y="3816"/>
                    <a:pt x="3060" y="3822"/>
                    <a:pt x="3060" y="3834"/>
                  </a:cubicBezTo>
                  <a:cubicBezTo>
                    <a:pt x="3060" y="3980"/>
                    <a:pt x="3060" y="3980"/>
                    <a:pt x="3060" y="3980"/>
                  </a:cubicBezTo>
                  <a:cubicBezTo>
                    <a:pt x="3041" y="3965"/>
                    <a:pt x="3007" y="3944"/>
                    <a:pt x="2957" y="3944"/>
                  </a:cubicBezTo>
                  <a:cubicBezTo>
                    <a:pt x="2891" y="3944"/>
                    <a:pt x="2861" y="3982"/>
                    <a:pt x="2861" y="4041"/>
                  </a:cubicBezTo>
                  <a:cubicBezTo>
                    <a:pt x="2861" y="4188"/>
                    <a:pt x="2861" y="4188"/>
                    <a:pt x="2861" y="4188"/>
                  </a:cubicBezTo>
                  <a:cubicBezTo>
                    <a:pt x="2861" y="4247"/>
                    <a:pt x="2891" y="4284"/>
                    <a:pt x="2957" y="4284"/>
                  </a:cubicBezTo>
                  <a:cubicBezTo>
                    <a:pt x="3010" y="4284"/>
                    <a:pt x="3043" y="4262"/>
                    <a:pt x="3062" y="4247"/>
                  </a:cubicBezTo>
                  <a:cubicBezTo>
                    <a:pt x="3063" y="4262"/>
                    <a:pt x="3063" y="4262"/>
                    <a:pt x="3063" y="4262"/>
                  </a:cubicBezTo>
                  <a:cubicBezTo>
                    <a:pt x="3064" y="4274"/>
                    <a:pt x="3068" y="4279"/>
                    <a:pt x="3080" y="4279"/>
                  </a:cubicBezTo>
                  <a:cubicBezTo>
                    <a:pt x="3131" y="4279"/>
                    <a:pt x="3131" y="4279"/>
                    <a:pt x="3131" y="4279"/>
                  </a:cubicBezTo>
                  <a:cubicBezTo>
                    <a:pt x="3142" y="4279"/>
                    <a:pt x="3147" y="4274"/>
                    <a:pt x="3147" y="4262"/>
                  </a:cubicBezTo>
                  <a:cubicBezTo>
                    <a:pt x="3147" y="3834"/>
                    <a:pt x="3147" y="3834"/>
                    <a:pt x="3147" y="3834"/>
                  </a:cubicBezTo>
                  <a:cubicBezTo>
                    <a:pt x="3147" y="3822"/>
                    <a:pt x="3142" y="3816"/>
                    <a:pt x="3131" y="3816"/>
                  </a:cubicBezTo>
                  <a:moveTo>
                    <a:pt x="3308" y="4075"/>
                  </a:moveTo>
                  <a:cubicBezTo>
                    <a:pt x="3308" y="4046"/>
                    <a:pt x="3308" y="4046"/>
                    <a:pt x="3308" y="4046"/>
                  </a:cubicBezTo>
                  <a:cubicBezTo>
                    <a:pt x="3308" y="4023"/>
                    <a:pt x="3322" y="4010"/>
                    <a:pt x="3359" y="4010"/>
                  </a:cubicBezTo>
                  <a:cubicBezTo>
                    <a:pt x="3396" y="4010"/>
                    <a:pt x="3411" y="4023"/>
                    <a:pt x="3411" y="4046"/>
                  </a:cubicBezTo>
                  <a:cubicBezTo>
                    <a:pt x="3411" y="4075"/>
                    <a:pt x="3411" y="4075"/>
                    <a:pt x="3411" y="4075"/>
                  </a:cubicBezTo>
                  <a:cubicBezTo>
                    <a:pt x="3308" y="4075"/>
                    <a:pt x="3308" y="4075"/>
                    <a:pt x="3308" y="4075"/>
                  </a:cubicBezTo>
                  <a:moveTo>
                    <a:pt x="3359" y="3944"/>
                  </a:moveTo>
                  <a:cubicBezTo>
                    <a:pt x="3262" y="3944"/>
                    <a:pt x="3223" y="3982"/>
                    <a:pt x="3223" y="4041"/>
                  </a:cubicBezTo>
                  <a:cubicBezTo>
                    <a:pt x="3223" y="4186"/>
                    <a:pt x="3223" y="4186"/>
                    <a:pt x="3223" y="4186"/>
                  </a:cubicBezTo>
                  <a:cubicBezTo>
                    <a:pt x="3223" y="4246"/>
                    <a:pt x="3261" y="4284"/>
                    <a:pt x="3359" y="4284"/>
                  </a:cubicBezTo>
                  <a:cubicBezTo>
                    <a:pt x="3456" y="4284"/>
                    <a:pt x="3490" y="4246"/>
                    <a:pt x="3490" y="4186"/>
                  </a:cubicBezTo>
                  <a:cubicBezTo>
                    <a:pt x="3490" y="4179"/>
                    <a:pt x="3490" y="4179"/>
                    <a:pt x="3490" y="4179"/>
                  </a:cubicBezTo>
                  <a:cubicBezTo>
                    <a:pt x="3490" y="4168"/>
                    <a:pt x="3485" y="4163"/>
                    <a:pt x="3474" y="4163"/>
                  </a:cubicBezTo>
                  <a:cubicBezTo>
                    <a:pt x="3428" y="4163"/>
                    <a:pt x="3428" y="4163"/>
                    <a:pt x="3428" y="4163"/>
                  </a:cubicBezTo>
                  <a:cubicBezTo>
                    <a:pt x="3416" y="4163"/>
                    <a:pt x="3411" y="4168"/>
                    <a:pt x="3411" y="4179"/>
                  </a:cubicBezTo>
                  <a:cubicBezTo>
                    <a:pt x="3411" y="4182"/>
                    <a:pt x="3411" y="4182"/>
                    <a:pt x="3411" y="4182"/>
                  </a:cubicBezTo>
                  <a:cubicBezTo>
                    <a:pt x="3411" y="4205"/>
                    <a:pt x="3398" y="4219"/>
                    <a:pt x="3359" y="4219"/>
                  </a:cubicBezTo>
                  <a:cubicBezTo>
                    <a:pt x="3320" y="4219"/>
                    <a:pt x="3308" y="4205"/>
                    <a:pt x="3308" y="4182"/>
                  </a:cubicBezTo>
                  <a:cubicBezTo>
                    <a:pt x="3308" y="4133"/>
                    <a:pt x="3308" y="4133"/>
                    <a:pt x="3308" y="4133"/>
                  </a:cubicBezTo>
                  <a:cubicBezTo>
                    <a:pt x="3477" y="4133"/>
                    <a:pt x="3477" y="4133"/>
                    <a:pt x="3477" y="4133"/>
                  </a:cubicBezTo>
                  <a:cubicBezTo>
                    <a:pt x="3488" y="4133"/>
                    <a:pt x="3492" y="4129"/>
                    <a:pt x="3492" y="4118"/>
                  </a:cubicBezTo>
                  <a:cubicBezTo>
                    <a:pt x="3492" y="4041"/>
                    <a:pt x="3492" y="4041"/>
                    <a:pt x="3492" y="4041"/>
                  </a:cubicBezTo>
                  <a:cubicBezTo>
                    <a:pt x="3492" y="3982"/>
                    <a:pt x="3456" y="3944"/>
                    <a:pt x="3359" y="3944"/>
                  </a:cubicBezTo>
                  <a:moveTo>
                    <a:pt x="3692" y="3944"/>
                  </a:moveTo>
                  <a:cubicBezTo>
                    <a:pt x="3787" y="3944"/>
                    <a:pt x="3818" y="3990"/>
                    <a:pt x="3818" y="4032"/>
                  </a:cubicBezTo>
                  <a:cubicBezTo>
                    <a:pt x="3818" y="4045"/>
                    <a:pt x="3818" y="4045"/>
                    <a:pt x="3818" y="4045"/>
                  </a:cubicBezTo>
                  <a:cubicBezTo>
                    <a:pt x="3818" y="4056"/>
                    <a:pt x="3815" y="4060"/>
                    <a:pt x="3803" y="4060"/>
                  </a:cubicBezTo>
                  <a:cubicBezTo>
                    <a:pt x="3754" y="4060"/>
                    <a:pt x="3754" y="4060"/>
                    <a:pt x="3754" y="4060"/>
                  </a:cubicBezTo>
                  <a:cubicBezTo>
                    <a:pt x="3744" y="4060"/>
                    <a:pt x="3740" y="4056"/>
                    <a:pt x="3740" y="4045"/>
                  </a:cubicBezTo>
                  <a:cubicBezTo>
                    <a:pt x="3740" y="4032"/>
                    <a:pt x="3740" y="4032"/>
                    <a:pt x="3740" y="4032"/>
                  </a:cubicBezTo>
                  <a:cubicBezTo>
                    <a:pt x="3740" y="4012"/>
                    <a:pt x="3720" y="4005"/>
                    <a:pt x="3691" y="4005"/>
                  </a:cubicBezTo>
                  <a:cubicBezTo>
                    <a:pt x="3663" y="4005"/>
                    <a:pt x="3644" y="4012"/>
                    <a:pt x="3644" y="4032"/>
                  </a:cubicBezTo>
                  <a:cubicBezTo>
                    <a:pt x="3644" y="4039"/>
                    <a:pt x="3644" y="4039"/>
                    <a:pt x="3644" y="4039"/>
                  </a:cubicBezTo>
                  <a:cubicBezTo>
                    <a:pt x="3644" y="4053"/>
                    <a:pt x="3655" y="4059"/>
                    <a:pt x="3664" y="4063"/>
                  </a:cubicBezTo>
                  <a:cubicBezTo>
                    <a:pt x="3760" y="4096"/>
                    <a:pt x="3760" y="4096"/>
                    <a:pt x="3760" y="4096"/>
                  </a:cubicBezTo>
                  <a:cubicBezTo>
                    <a:pt x="3801" y="4111"/>
                    <a:pt x="3823" y="4133"/>
                    <a:pt x="3823" y="4165"/>
                  </a:cubicBezTo>
                  <a:cubicBezTo>
                    <a:pt x="3823" y="4199"/>
                    <a:pt x="3823" y="4199"/>
                    <a:pt x="3823" y="4199"/>
                  </a:cubicBezTo>
                  <a:cubicBezTo>
                    <a:pt x="3823" y="4241"/>
                    <a:pt x="3785" y="4284"/>
                    <a:pt x="3689" y="4284"/>
                  </a:cubicBezTo>
                  <a:cubicBezTo>
                    <a:pt x="3593" y="4284"/>
                    <a:pt x="3557" y="4241"/>
                    <a:pt x="3557" y="4199"/>
                  </a:cubicBezTo>
                  <a:cubicBezTo>
                    <a:pt x="3557" y="4184"/>
                    <a:pt x="3557" y="4184"/>
                    <a:pt x="3557" y="4184"/>
                  </a:cubicBezTo>
                  <a:cubicBezTo>
                    <a:pt x="3557" y="4173"/>
                    <a:pt x="3561" y="4168"/>
                    <a:pt x="3572" y="4168"/>
                  </a:cubicBezTo>
                  <a:cubicBezTo>
                    <a:pt x="3621" y="4168"/>
                    <a:pt x="3621" y="4168"/>
                    <a:pt x="3621" y="4168"/>
                  </a:cubicBezTo>
                  <a:cubicBezTo>
                    <a:pt x="3633" y="4168"/>
                    <a:pt x="3636" y="4173"/>
                    <a:pt x="3636" y="4184"/>
                  </a:cubicBezTo>
                  <a:cubicBezTo>
                    <a:pt x="3636" y="4195"/>
                    <a:pt x="3636" y="4195"/>
                    <a:pt x="3636" y="4195"/>
                  </a:cubicBezTo>
                  <a:cubicBezTo>
                    <a:pt x="3636" y="4215"/>
                    <a:pt x="3660" y="4223"/>
                    <a:pt x="3689" y="4223"/>
                  </a:cubicBezTo>
                  <a:cubicBezTo>
                    <a:pt x="3719" y="4223"/>
                    <a:pt x="3743" y="4215"/>
                    <a:pt x="3743" y="4195"/>
                  </a:cubicBezTo>
                  <a:cubicBezTo>
                    <a:pt x="3743" y="4184"/>
                    <a:pt x="3743" y="4184"/>
                    <a:pt x="3743" y="4184"/>
                  </a:cubicBezTo>
                  <a:cubicBezTo>
                    <a:pt x="3743" y="4172"/>
                    <a:pt x="3734" y="4166"/>
                    <a:pt x="3713" y="4159"/>
                  </a:cubicBezTo>
                  <a:cubicBezTo>
                    <a:pt x="3617" y="4123"/>
                    <a:pt x="3617" y="4123"/>
                    <a:pt x="3617" y="4123"/>
                  </a:cubicBezTo>
                  <a:cubicBezTo>
                    <a:pt x="3593" y="4114"/>
                    <a:pt x="3565" y="4086"/>
                    <a:pt x="3565" y="4053"/>
                  </a:cubicBezTo>
                  <a:cubicBezTo>
                    <a:pt x="3565" y="4032"/>
                    <a:pt x="3565" y="4032"/>
                    <a:pt x="3565" y="4032"/>
                  </a:cubicBezTo>
                  <a:cubicBezTo>
                    <a:pt x="3565" y="3990"/>
                    <a:pt x="3596" y="3944"/>
                    <a:pt x="3692" y="3944"/>
                  </a:cubicBezTo>
                  <a:moveTo>
                    <a:pt x="4090" y="4075"/>
                  </a:moveTo>
                  <a:cubicBezTo>
                    <a:pt x="4090" y="4046"/>
                    <a:pt x="4090" y="4046"/>
                    <a:pt x="4090" y="4046"/>
                  </a:cubicBezTo>
                  <a:cubicBezTo>
                    <a:pt x="4090" y="4023"/>
                    <a:pt x="4104" y="4010"/>
                    <a:pt x="4141" y="4010"/>
                  </a:cubicBezTo>
                  <a:cubicBezTo>
                    <a:pt x="4178" y="4010"/>
                    <a:pt x="4193" y="4023"/>
                    <a:pt x="4193" y="4046"/>
                  </a:cubicBezTo>
                  <a:cubicBezTo>
                    <a:pt x="4193" y="4075"/>
                    <a:pt x="4193" y="4075"/>
                    <a:pt x="4193" y="4075"/>
                  </a:cubicBezTo>
                  <a:cubicBezTo>
                    <a:pt x="4090" y="4075"/>
                    <a:pt x="4090" y="4075"/>
                    <a:pt x="4090" y="4075"/>
                  </a:cubicBezTo>
                  <a:moveTo>
                    <a:pt x="4141" y="3944"/>
                  </a:moveTo>
                  <a:cubicBezTo>
                    <a:pt x="4044" y="3944"/>
                    <a:pt x="4005" y="3982"/>
                    <a:pt x="4005" y="4041"/>
                  </a:cubicBezTo>
                  <a:cubicBezTo>
                    <a:pt x="4005" y="4186"/>
                    <a:pt x="4005" y="4186"/>
                    <a:pt x="4005" y="4186"/>
                  </a:cubicBezTo>
                  <a:cubicBezTo>
                    <a:pt x="4005" y="4246"/>
                    <a:pt x="4043" y="4284"/>
                    <a:pt x="4141" y="4284"/>
                  </a:cubicBezTo>
                  <a:cubicBezTo>
                    <a:pt x="4238" y="4284"/>
                    <a:pt x="4272" y="4246"/>
                    <a:pt x="4272" y="4186"/>
                  </a:cubicBezTo>
                  <a:cubicBezTo>
                    <a:pt x="4272" y="4179"/>
                    <a:pt x="4272" y="4179"/>
                    <a:pt x="4272" y="4179"/>
                  </a:cubicBezTo>
                  <a:cubicBezTo>
                    <a:pt x="4272" y="4168"/>
                    <a:pt x="4267" y="4163"/>
                    <a:pt x="4256" y="4163"/>
                  </a:cubicBezTo>
                  <a:cubicBezTo>
                    <a:pt x="4209" y="4163"/>
                    <a:pt x="4209" y="4163"/>
                    <a:pt x="4209" y="4163"/>
                  </a:cubicBezTo>
                  <a:cubicBezTo>
                    <a:pt x="4198" y="4163"/>
                    <a:pt x="4193" y="4168"/>
                    <a:pt x="4193" y="4179"/>
                  </a:cubicBezTo>
                  <a:cubicBezTo>
                    <a:pt x="4193" y="4182"/>
                    <a:pt x="4193" y="4182"/>
                    <a:pt x="4193" y="4182"/>
                  </a:cubicBezTo>
                  <a:cubicBezTo>
                    <a:pt x="4193" y="4205"/>
                    <a:pt x="4180" y="4219"/>
                    <a:pt x="4141" y="4219"/>
                  </a:cubicBezTo>
                  <a:cubicBezTo>
                    <a:pt x="4102" y="4219"/>
                    <a:pt x="4090" y="4205"/>
                    <a:pt x="4090" y="4182"/>
                  </a:cubicBezTo>
                  <a:cubicBezTo>
                    <a:pt x="4090" y="4133"/>
                    <a:pt x="4090" y="4133"/>
                    <a:pt x="4090" y="4133"/>
                  </a:cubicBezTo>
                  <a:cubicBezTo>
                    <a:pt x="4259" y="4133"/>
                    <a:pt x="4259" y="4133"/>
                    <a:pt x="4259" y="4133"/>
                  </a:cubicBezTo>
                  <a:cubicBezTo>
                    <a:pt x="4270" y="4133"/>
                    <a:pt x="4274" y="4129"/>
                    <a:pt x="4274" y="4118"/>
                  </a:cubicBezTo>
                  <a:cubicBezTo>
                    <a:pt x="4274" y="4041"/>
                    <a:pt x="4274" y="4041"/>
                    <a:pt x="4274" y="4041"/>
                  </a:cubicBezTo>
                  <a:cubicBezTo>
                    <a:pt x="4274" y="3982"/>
                    <a:pt x="4238" y="3944"/>
                    <a:pt x="4141" y="3944"/>
                  </a:cubicBezTo>
                  <a:moveTo>
                    <a:pt x="4213" y="3810"/>
                  </a:moveTo>
                  <a:cubicBezTo>
                    <a:pt x="4156" y="3810"/>
                    <a:pt x="4156" y="3810"/>
                    <a:pt x="4156" y="3810"/>
                  </a:cubicBezTo>
                  <a:cubicBezTo>
                    <a:pt x="4144" y="3810"/>
                    <a:pt x="4137" y="3817"/>
                    <a:pt x="4133" y="3827"/>
                  </a:cubicBezTo>
                  <a:cubicBezTo>
                    <a:pt x="4101" y="3892"/>
                    <a:pt x="4101" y="3892"/>
                    <a:pt x="4101" y="3892"/>
                  </a:cubicBezTo>
                  <a:cubicBezTo>
                    <a:pt x="4096" y="3904"/>
                    <a:pt x="4100" y="3908"/>
                    <a:pt x="4109" y="3908"/>
                  </a:cubicBezTo>
                  <a:cubicBezTo>
                    <a:pt x="4153" y="3908"/>
                    <a:pt x="4153" y="3908"/>
                    <a:pt x="4153" y="3908"/>
                  </a:cubicBezTo>
                  <a:cubicBezTo>
                    <a:pt x="4164" y="3908"/>
                    <a:pt x="4170" y="3902"/>
                    <a:pt x="4174" y="3897"/>
                  </a:cubicBezTo>
                  <a:cubicBezTo>
                    <a:pt x="4221" y="3827"/>
                    <a:pt x="4221" y="3827"/>
                    <a:pt x="4221" y="3827"/>
                  </a:cubicBezTo>
                  <a:cubicBezTo>
                    <a:pt x="4228" y="3818"/>
                    <a:pt x="4225" y="3810"/>
                    <a:pt x="4213" y="3810"/>
                  </a:cubicBezTo>
                  <a:moveTo>
                    <a:pt x="4480" y="3944"/>
                  </a:moveTo>
                  <a:cubicBezTo>
                    <a:pt x="4577" y="3944"/>
                    <a:pt x="4616" y="3982"/>
                    <a:pt x="4616" y="4041"/>
                  </a:cubicBezTo>
                  <a:cubicBezTo>
                    <a:pt x="4616" y="4053"/>
                    <a:pt x="4616" y="4053"/>
                    <a:pt x="4616" y="4053"/>
                  </a:cubicBezTo>
                  <a:cubicBezTo>
                    <a:pt x="4616" y="4065"/>
                    <a:pt x="4611" y="4069"/>
                    <a:pt x="4600" y="4069"/>
                  </a:cubicBezTo>
                  <a:cubicBezTo>
                    <a:pt x="4549" y="4069"/>
                    <a:pt x="4549" y="4069"/>
                    <a:pt x="4549" y="4069"/>
                  </a:cubicBezTo>
                  <a:cubicBezTo>
                    <a:pt x="4537" y="4069"/>
                    <a:pt x="4532" y="4065"/>
                    <a:pt x="4532" y="4053"/>
                  </a:cubicBezTo>
                  <a:cubicBezTo>
                    <a:pt x="4532" y="4048"/>
                    <a:pt x="4532" y="4048"/>
                    <a:pt x="4532" y="4048"/>
                  </a:cubicBezTo>
                  <a:cubicBezTo>
                    <a:pt x="4532" y="4024"/>
                    <a:pt x="4519" y="4013"/>
                    <a:pt x="4481" y="4013"/>
                  </a:cubicBezTo>
                  <a:cubicBezTo>
                    <a:pt x="4444" y="4013"/>
                    <a:pt x="4430" y="4024"/>
                    <a:pt x="4430" y="4048"/>
                  </a:cubicBezTo>
                  <a:cubicBezTo>
                    <a:pt x="4430" y="4180"/>
                    <a:pt x="4430" y="4180"/>
                    <a:pt x="4430" y="4180"/>
                  </a:cubicBezTo>
                  <a:cubicBezTo>
                    <a:pt x="4430" y="4204"/>
                    <a:pt x="4444" y="4215"/>
                    <a:pt x="4481" y="4215"/>
                  </a:cubicBezTo>
                  <a:cubicBezTo>
                    <a:pt x="4519" y="4215"/>
                    <a:pt x="4532" y="4204"/>
                    <a:pt x="4532" y="4180"/>
                  </a:cubicBezTo>
                  <a:cubicBezTo>
                    <a:pt x="4532" y="4170"/>
                    <a:pt x="4532" y="4170"/>
                    <a:pt x="4532" y="4170"/>
                  </a:cubicBezTo>
                  <a:cubicBezTo>
                    <a:pt x="4532" y="4158"/>
                    <a:pt x="4537" y="4153"/>
                    <a:pt x="4549" y="4153"/>
                  </a:cubicBezTo>
                  <a:cubicBezTo>
                    <a:pt x="4600" y="4153"/>
                    <a:pt x="4600" y="4153"/>
                    <a:pt x="4600" y="4153"/>
                  </a:cubicBezTo>
                  <a:cubicBezTo>
                    <a:pt x="4611" y="4153"/>
                    <a:pt x="4616" y="4158"/>
                    <a:pt x="4616" y="4170"/>
                  </a:cubicBezTo>
                  <a:cubicBezTo>
                    <a:pt x="4616" y="4186"/>
                    <a:pt x="4616" y="4186"/>
                    <a:pt x="4616" y="4186"/>
                  </a:cubicBezTo>
                  <a:cubicBezTo>
                    <a:pt x="4616" y="4246"/>
                    <a:pt x="4576" y="4284"/>
                    <a:pt x="4479" y="4284"/>
                  </a:cubicBezTo>
                  <a:cubicBezTo>
                    <a:pt x="4382" y="4284"/>
                    <a:pt x="4344" y="4246"/>
                    <a:pt x="4344" y="4186"/>
                  </a:cubicBezTo>
                  <a:cubicBezTo>
                    <a:pt x="4344" y="4041"/>
                    <a:pt x="4344" y="4041"/>
                    <a:pt x="4344" y="4041"/>
                  </a:cubicBezTo>
                  <a:cubicBezTo>
                    <a:pt x="4344" y="3982"/>
                    <a:pt x="4383" y="3944"/>
                    <a:pt x="4480" y="3944"/>
                  </a:cubicBezTo>
                  <a:moveTo>
                    <a:pt x="4824" y="4215"/>
                  </a:moveTo>
                  <a:cubicBezTo>
                    <a:pt x="4787" y="4215"/>
                    <a:pt x="4768" y="4204"/>
                    <a:pt x="4768" y="4179"/>
                  </a:cubicBezTo>
                  <a:cubicBezTo>
                    <a:pt x="4768" y="4049"/>
                    <a:pt x="4768" y="4049"/>
                    <a:pt x="4768" y="4049"/>
                  </a:cubicBezTo>
                  <a:cubicBezTo>
                    <a:pt x="4768" y="4024"/>
                    <a:pt x="4787" y="4013"/>
                    <a:pt x="4824" y="4013"/>
                  </a:cubicBezTo>
                  <a:cubicBezTo>
                    <a:pt x="4861" y="4013"/>
                    <a:pt x="4881" y="4024"/>
                    <a:pt x="4881" y="4049"/>
                  </a:cubicBezTo>
                  <a:cubicBezTo>
                    <a:pt x="4881" y="4179"/>
                    <a:pt x="4881" y="4179"/>
                    <a:pt x="4881" y="4179"/>
                  </a:cubicBezTo>
                  <a:cubicBezTo>
                    <a:pt x="4881" y="4204"/>
                    <a:pt x="4861" y="4215"/>
                    <a:pt x="4824" y="4215"/>
                  </a:cubicBezTo>
                  <a:moveTo>
                    <a:pt x="4824" y="3944"/>
                  </a:moveTo>
                  <a:cubicBezTo>
                    <a:pt x="4727" y="3944"/>
                    <a:pt x="4681" y="3982"/>
                    <a:pt x="4681" y="4041"/>
                  </a:cubicBezTo>
                  <a:cubicBezTo>
                    <a:pt x="4681" y="4186"/>
                    <a:pt x="4681" y="4186"/>
                    <a:pt x="4681" y="4186"/>
                  </a:cubicBezTo>
                  <a:cubicBezTo>
                    <a:pt x="4681" y="4246"/>
                    <a:pt x="4727" y="4284"/>
                    <a:pt x="4824" y="4284"/>
                  </a:cubicBezTo>
                  <a:cubicBezTo>
                    <a:pt x="4922" y="4284"/>
                    <a:pt x="4967" y="4246"/>
                    <a:pt x="4967" y="4186"/>
                  </a:cubicBezTo>
                  <a:cubicBezTo>
                    <a:pt x="4967" y="4041"/>
                    <a:pt x="4967" y="4041"/>
                    <a:pt x="4967" y="4041"/>
                  </a:cubicBezTo>
                  <a:cubicBezTo>
                    <a:pt x="4967" y="3982"/>
                    <a:pt x="4922" y="3944"/>
                    <a:pt x="4824" y="3944"/>
                  </a:cubicBezTo>
                  <a:moveTo>
                    <a:pt x="5234" y="3944"/>
                  </a:moveTo>
                  <a:cubicBezTo>
                    <a:pt x="5295" y="3944"/>
                    <a:pt x="5330" y="3981"/>
                    <a:pt x="5330" y="4033"/>
                  </a:cubicBezTo>
                  <a:cubicBezTo>
                    <a:pt x="5330" y="4262"/>
                    <a:pt x="5330" y="4262"/>
                    <a:pt x="5330" y="4262"/>
                  </a:cubicBezTo>
                  <a:cubicBezTo>
                    <a:pt x="5330" y="4274"/>
                    <a:pt x="5326" y="4279"/>
                    <a:pt x="5314" y="4279"/>
                  </a:cubicBezTo>
                  <a:cubicBezTo>
                    <a:pt x="5260" y="4279"/>
                    <a:pt x="5260" y="4279"/>
                    <a:pt x="5260" y="4279"/>
                  </a:cubicBezTo>
                  <a:cubicBezTo>
                    <a:pt x="5248" y="4279"/>
                    <a:pt x="5243" y="4274"/>
                    <a:pt x="5243" y="4262"/>
                  </a:cubicBezTo>
                  <a:cubicBezTo>
                    <a:pt x="5243" y="4055"/>
                    <a:pt x="5243" y="4055"/>
                    <a:pt x="5243" y="4055"/>
                  </a:cubicBezTo>
                  <a:cubicBezTo>
                    <a:pt x="5243" y="4031"/>
                    <a:pt x="5236" y="4020"/>
                    <a:pt x="5207" y="4020"/>
                  </a:cubicBezTo>
                  <a:cubicBezTo>
                    <a:pt x="5174" y="4020"/>
                    <a:pt x="5144" y="4039"/>
                    <a:pt x="5131" y="4049"/>
                  </a:cubicBezTo>
                  <a:cubicBezTo>
                    <a:pt x="5131" y="4262"/>
                    <a:pt x="5131" y="4262"/>
                    <a:pt x="5131" y="4262"/>
                  </a:cubicBezTo>
                  <a:cubicBezTo>
                    <a:pt x="5131" y="4274"/>
                    <a:pt x="5126" y="4279"/>
                    <a:pt x="5115" y="4279"/>
                  </a:cubicBezTo>
                  <a:cubicBezTo>
                    <a:pt x="5060" y="4279"/>
                    <a:pt x="5060" y="4279"/>
                    <a:pt x="5060" y="4279"/>
                  </a:cubicBezTo>
                  <a:cubicBezTo>
                    <a:pt x="5048" y="4279"/>
                    <a:pt x="5044" y="4274"/>
                    <a:pt x="5044" y="4262"/>
                  </a:cubicBezTo>
                  <a:cubicBezTo>
                    <a:pt x="5044" y="3965"/>
                    <a:pt x="5044" y="3965"/>
                    <a:pt x="5044" y="3965"/>
                  </a:cubicBezTo>
                  <a:cubicBezTo>
                    <a:pt x="5044" y="3954"/>
                    <a:pt x="5048" y="3949"/>
                    <a:pt x="5060" y="3949"/>
                  </a:cubicBezTo>
                  <a:cubicBezTo>
                    <a:pt x="5111" y="3949"/>
                    <a:pt x="5111" y="3949"/>
                    <a:pt x="5111" y="3949"/>
                  </a:cubicBezTo>
                  <a:cubicBezTo>
                    <a:pt x="5123" y="3949"/>
                    <a:pt x="5126" y="3954"/>
                    <a:pt x="5127" y="3965"/>
                  </a:cubicBezTo>
                  <a:cubicBezTo>
                    <a:pt x="5129" y="3981"/>
                    <a:pt x="5129" y="3981"/>
                    <a:pt x="5129" y="3981"/>
                  </a:cubicBezTo>
                  <a:cubicBezTo>
                    <a:pt x="5147" y="3966"/>
                    <a:pt x="5181" y="3944"/>
                    <a:pt x="5234" y="3944"/>
                  </a:cubicBezTo>
                  <a:moveTo>
                    <a:pt x="5547" y="4215"/>
                  </a:moveTo>
                  <a:cubicBezTo>
                    <a:pt x="5510" y="4215"/>
                    <a:pt x="5491" y="4204"/>
                    <a:pt x="5491" y="4179"/>
                  </a:cubicBezTo>
                  <a:cubicBezTo>
                    <a:pt x="5491" y="4049"/>
                    <a:pt x="5491" y="4049"/>
                    <a:pt x="5491" y="4049"/>
                  </a:cubicBezTo>
                  <a:cubicBezTo>
                    <a:pt x="5491" y="4024"/>
                    <a:pt x="5510" y="4013"/>
                    <a:pt x="5547" y="4013"/>
                  </a:cubicBezTo>
                  <a:cubicBezTo>
                    <a:pt x="5584" y="4013"/>
                    <a:pt x="5604" y="4024"/>
                    <a:pt x="5604" y="4049"/>
                  </a:cubicBezTo>
                  <a:cubicBezTo>
                    <a:pt x="5604" y="4179"/>
                    <a:pt x="5604" y="4179"/>
                    <a:pt x="5604" y="4179"/>
                  </a:cubicBezTo>
                  <a:cubicBezTo>
                    <a:pt x="5604" y="4204"/>
                    <a:pt x="5584" y="4215"/>
                    <a:pt x="5547" y="4215"/>
                  </a:cubicBezTo>
                  <a:moveTo>
                    <a:pt x="5547" y="3944"/>
                  </a:moveTo>
                  <a:cubicBezTo>
                    <a:pt x="5450" y="3944"/>
                    <a:pt x="5404" y="3982"/>
                    <a:pt x="5404" y="4041"/>
                  </a:cubicBezTo>
                  <a:cubicBezTo>
                    <a:pt x="5404" y="4186"/>
                    <a:pt x="5404" y="4186"/>
                    <a:pt x="5404" y="4186"/>
                  </a:cubicBezTo>
                  <a:cubicBezTo>
                    <a:pt x="5404" y="4246"/>
                    <a:pt x="5450" y="4284"/>
                    <a:pt x="5547" y="4284"/>
                  </a:cubicBezTo>
                  <a:cubicBezTo>
                    <a:pt x="5645" y="4284"/>
                    <a:pt x="5690" y="4246"/>
                    <a:pt x="5690" y="4186"/>
                  </a:cubicBezTo>
                  <a:cubicBezTo>
                    <a:pt x="5690" y="4041"/>
                    <a:pt x="5690" y="4041"/>
                    <a:pt x="5690" y="4041"/>
                  </a:cubicBezTo>
                  <a:cubicBezTo>
                    <a:pt x="5690" y="3982"/>
                    <a:pt x="5645" y="3944"/>
                    <a:pt x="5547" y="3944"/>
                  </a:cubicBezTo>
                  <a:moveTo>
                    <a:pt x="6149" y="3944"/>
                  </a:moveTo>
                  <a:cubicBezTo>
                    <a:pt x="6210" y="3944"/>
                    <a:pt x="6245" y="3981"/>
                    <a:pt x="6245" y="4033"/>
                  </a:cubicBezTo>
                  <a:cubicBezTo>
                    <a:pt x="6245" y="4262"/>
                    <a:pt x="6245" y="4262"/>
                    <a:pt x="6245" y="4262"/>
                  </a:cubicBezTo>
                  <a:cubicBezTo>
                    <a:pt x="6245" y="4274"/>
                    <a:pt x="6240" y="4279"/>
                    <a:pt x="6229" y="4279"/>
                  </a:cubicBezTo>
                  <a:cubicBezTo>
                    <a:pt x="6174" y="4279"/>
                    <a:pt x="6174" y="4279"/>
                    <a:pt x="6174" y="4279"/>
                  </a:cubicBezTo>
                  <a:cubicBezTo>
                    <a:pt x="6163" y="4279"/>
                    <a:pt x="6158" y="4274"/>
                    <a:pt x="6158" y="4262"/>
                  </a:cubicBezTo>
                  <a:cubicBezTo>
                    <a:pt x="6158" y="4055"/>
                    <a:pt x="6158" y="4055"/>
                    <a:pt x="6158" y="4055"/>
                  </a:cubicBezTo>
                  <a:cubicBezTo>
                    <a:pt x="6158" y="4031"/>
                    <a:pt x="6150" y="4020"/>
                    <a:pt x="6122" y="4020"/>
                  </a:cubicBezTo>
                  <a:cubicBezTo>
                    <a:pt x="6087" y="4020"/>
                    <a:pt x="6059" y="4041"/>
                    <a:pt x="6049" y="4049"/>
                  </a:cubicBezTo>
                  <a:cubicBezTo>
                    <a:pt x="6049" y="4262"/>
                    <a:pt x="6049" y="4262"/>
                    <a:pt x="6049" y="4262"/>
                  </a:cubicBezTo>
                  <a:cubicBezTo>
                    <a:pt x="6049" y="4274"/>
                    <a:pt x="6045" y="4279"/>
                    <a:pt x="6033" y="4279"/>
                  </a:cubicBezTo>
                  <a:cubicBezTo>
                    <a:pt x="5979" y="4279"/>
                    <a:pt x="5979" y="4279"/>
                    <a:pt x="5979" y="4279"/>
                  </a:cubicBezTo>
                  <a:cubicBezTo>
                    <a:pt x="5967" y="4279"/>
                    <a:pt x="5962" y="4274"/>
                    <a:pt x="5962" y="4262"/>
                  </a:cubicBezTo>
                  <a:cubicBezTo>
                    <a:pt x="5962" y="4055"/>
                    <a:pt x="5962" y="4055"/>
                    <a:pt x="5962" y="4055"/>
                  </a:cubicBezTo>
                  <a:cubicBezTo>
                    <a:pt x="5962" y="4031"/>
                    <a:pt x="5955" y="4020"/>
                    <a:pt x="5926" y="4020"/>
                  </a:cubicBezTo>
                  <a:cubicBezTo>
                    <a:pt x="5893" y="4020"/>
                    <a:pt x="5866" y="4038"/>
                    <a:pt x="5853" y="4049"/>
                  </a:cubicBezTo>
                  <a:cubicBezTo>
                    <a:pt x="5853" y="4262"/>
                    <a:pt x="5853" y="4262"/>
                    <a:pt x="5853" y="4262"/>
                  </a:cubicBezTo>
                  <a:cubicBezTo>
                    <a:pt x="5853" y="4274"/>
                    <a:pt x="5850" y="4279"/>
                    <a:pt x="5838" y="4279"/>
                  </a:cubicBezTo>
                  <a:cubicBezTo>
                    <a:pt x="5783" y="4279"/>
                    <a:pt x="5783" y="4279"/>
                    <a:pt x="5783" y="4279"/>
                  </a:cubicBezTo>
                  <a:cubicBezTo>
                    <a:pt x="5771" y="4279"/>
                    <a:pt x="5767" y="4274"/>
                    <a:pt x="5767" y="4262"/>
                  </a:cubicBezTo>
                  <a:cubicBezTo>
                    <a:pt x="5767" y="3965"/>
                    <a:pt x="5767" y="3965"/>
                    <a:pt x="5767" y="3965"/>
                  </a:cubicBezTo>
                  <a:cubicBezTo>
                    <a:pt x="5767" y="3954"/>
                    <a:pt x="5771" y="3949"/>
                    <a:pt x="5783" y="3949"/>
                  </a:cubicBezTo>
                  <a:cubicBezTo>
                    <a:pt x="5834" y="3949"/>
                    <a:pt x="5834" y="3949"/>
                    <a:pt x="5834" y="3949"/>
                  </a:cubicBezTo>
                  <a:cubicBezTo>
                    <a:pt x="5846" y="3949"/>
                    <a:pt x="5850" y="3954"/>
                    <a:pt x="5850" y="3965"/>
                  </a:cubicBezTo>
                  <a:cubicBezTo>
                    <a:pt x="5851" y="3981"/>
                    <a:pt x="5851" y="3981"/>
                    <a:pt x="5851" y="3981"/>
                  </a:cubicBezTo>
                  <a:cubicBezTo>
                    <a:pt x="5869" y="3966"/>
                    <a:pt x="5900" y="3944"/>
                    <a:pt x="5953" y="3944"/>
                  </a:cubicBezTo>
                  <a:cubicBezTo>
                    <a:pt x="5994" y="3944"/>
                    <a:pt x="6024" y="3961"/>
                    <a:pt x="6038" y="3988"/>
                  </a:cubicBezTo>
                  <a:cubicBezTo>
                    <a:pt x="6054" y="3974"/>
                    <a:pt x="6086" y="3944"/>
                    <a:pt x="6149" y="3944"/>
                  </a:cubicBezTo>
                  <a:moveTo>
                    <a:pt x="6396" y="3949"/>
                  </a:moveTo>
                  <a:cubicBezTo>
                    <a:pt x="6341" y="3949"/>
                    <a:pt x="6341" y="3949"/>
                    <a:pt x="6341" y="3949"/>
                  </a:cubicBezTo>
                  <a:cubicBezTo>
                    <a:pt x="6329" y="3949"/>
                    <a:pt x="6324" y="3954"/>
                    <a:pt x="6324" y="3966"/>
                  </a:cubicBezTo>
                  <a:cubicBezTo>
                    <a:pt x="6324" y="4262"/>
                    <a:pt x="6324" y="4262"/>
                    <a:pt x="6324" y="4262"/>
                  </a:cubicBezTo>
                  <a:cubicBezTo>
                    <a:pt x="6324" y="4274"/>
                    <a:pt x="6329" y="4279"/>
                    <a:pt x="6341" y="4279"/>
                  </a:cubicBezTo>
                  <a:cubicBezTo>
                    <a:pt x="6396" y="4279"/>
                    <a:pt x="6396" y="4279"/>
                    <a:pt x="6396" y="4279"/>
                  </a:cubicBezTo>
                  <a:cubicBezTo>
                    <a:pt x="6407" y="4279"/>
                    <a:pt x="6411" y="4274"/>
                    <a:pt x="6411" y="4262"/>
                  </a:cubicBezTo>
                  <a:cubicBezTo>
                    <a:pt x="6411" y="3966"/>
                    <a:pt x="6411" y="3966"/>
                    <a:pt x="6411" y="3966"/>
                  </a:cubicBezTo>
                  <a:cubicBezTo>
                    <a:pt x="6411" y="3954"/>
                    <a:pt x="6407" y="3949"/>
                    <a:pt x="6396" y="3949"/>
                  </a:cubicBezTo>
                  <a:moveTo>
                    <a:pt x="6396" y="3816"/>
                  </a:moveTo>
                  <a:cubicBezTo>
                    <a:pt x="6341" y="3816"/>
                    <a:pt x="6341" y="3816"/>
                    <a:pt x="6341" y="3816"/>
                  </a:cubicBezTo>
                  <a:cubicBezTo>
                    <a:pt x="6329" y="3816"/>
                    <a:pt x="6324" y="3822"/>
                    <a:pt x="6324" y="3834"/>
                  </a:cubicBezTo>
                  <a:cubicBezTo>
                    <a:pt x="6324" y="3891"/>
                    <a:pt x="6324" y="3891"/>
                    <a:pt x="6324" y="3891"/>
                  </a:cubicBezTo>
                  <a:cubicBezTo>
                    <a:pt x="6324" y="3902"/>
                    <a:pt x="6329" y="3906"/>
                    <a:pt x="6341" y="3906"/>
                  </a:cubicBezTo>
                  <a:cubicBezTo>
                    <a:pt x="6396" y="3906"/>
                    <a:pt x="6396" y="3906"/>
                    <a:pt x="6396" y="3906"/>
                  </a:cubicBezTo>
                  <a:cubicBezTo>
                    <a:pt x="6407" y="3906"/>
                    <a:pt x="6411" y="3902"/>
                    <a:pt x="6411" y="3891"/>
                  </a:cubicBezTo>
                  <a:cubicBezTo>
                    <a:pt x="6411" y="3834"/>
                    <a:pt x="6411" y="3834"/>
                    <a:pt x="6411" y="3834"/>
                  </a:cubicBezTo>
                  <a:cubicBezTo>
                    <a:pt x="6411" y="3822"/>
                    <a:pt x="6407" y="3816"/>
                    <a:pt x="6396" y="3816"/>
                  </a:cubicBezTo>
                  <a:moveTo>
                    <a:pt x="6611" y="4209"/>
                  </a:moveTo>
                  <a:cubicBezTo>
                    <a:pt x="6580" y="4209"/>
                    <a:pt x="6575" y="4192"/>
                    <a:pt x="6575" y="4174"/>
                  </a:cubicBezTo>
                  <a:cubicBezTo>
                    <a:pt x="6575" y="4054"/>
                    <a:pt x="6575" y="4054"/>
                    <a:pt x="6575" y="4054"/>
                  </a:cubicBezTo>
                  <a:cubicBezTo>
                    <a:pt x="6575" y="4037"/>
                    <a:pt x="6580" y="4020"/>
                    <a:pt x="6611" y="4020"/>
                  </a:cubicBezTo>
                  <a:cubicBezTo>
                    <a:pt x="6643" y="4020"/>
                    <a:pt x="6673" y="4039"/>
                    <a:pt x="6687" y="4050"/>
                  </a:cubicBezTo>
                  <a:cubicBezTo>
                    <a:pt x="6687" y="4178"/>
                    <a:pt x="6687" y="4178"/>
                    <a:pt x="6687" y="4178"/>
                  </a:cubicBezTo>
                  <a:cubicBezTo>
                    <a:pt x="6673" y="4189"/>
                    <a:pt x="6643" y="4209"/>
                    <a:pt x="6611" y="4209"/>
                  </a:cubicBezTo>
                  <a:moveTo>
                    <a:pt x="6584" y="3944"/>
                  </a:moveTo>
                  <a:cubicBezTo>
                    <a:pt x="6518" y="3944"/>
                    <a:pt x="6488" y="3982"/>
                    <a:pt x="6488" y="4041"/>
                  </a:cubicBezTo>
                  <a:cubicBezTo>
                    <a:pt x="6488" y="4188"/>
                    <a:pt x="6488" y="4188"/>
                    <a:pt x="6488" y="4188"/>
                  </a:cubicBezTo>
                  <a:cubicBezTo>
                    <a:pt x="6488" y="4247"/>
                    <a:pt x="6518" y="4284"/>
                    <a:pt x="6584" y="4284"/>
                  </a:cubicBezTo>
                  <a:cubicBezTo>
                    <a:pt x="6635" y="4284"/>
                    <a:pt x="6668" y="4263"/>
                    <a:pt x="6687" y="4249"/>
                  </a:cubicBezTo>
                  <a:cubicBezTo>
                    <a:pt x="6687" y="4395"/>
                    <a:pt x="6687" y="4395"/>
                    <a:pt x="6687" y="4395"/>
                  </a:cubicBezTo>
                  <a:cubicBezTo>
                    <a:pt x="6687" y="4407"/>
                    <a:pt x="6691" y="4412"/>
                    <a:pt x="6703" y="4412"/>
                  </a:cubicBezTo>
                  <a:cubicBezTo>
                    <a:pt x="6758" y="4412"/>
                    <a:pt x="6758" y="4412"/>
                    <a:pt x="6758" y="4412"/>
                  </a:cubicBezTo>
                  <a:cubicBezTo>
                    <a:pt x="6769" y="4412"/>
                    <a:pt x="6774" y="4407"/>
                    <a:pt x="6774" y="4395"/>
                  </a:cubicBezTo>
                  <a:cubicBezTo>
                    <a:pt x="6774" y="3966"/>
                    <a:pt x="6774" y="3966"/>
                    <a:pt x="6774" y="3966"/>
                  </a:cubicBezTo>
                  <a:cubicBezTo>
                    <a:pt x="6774" y="3954"/>
                    <a:pt x="6769" y="3949"/>
                    <a:pt x="6758" y="3949"/>
                  </a:cubicBezTo>
                  <a:cubicBezTo>
                    <a:pt x="6707" y="3949"/>
                    <a:pt x="6707" y="3949"/>
                    <a:pt x="6707" y="3949"/>
                  </a:cubicBezTo>
                  <a:cubicBezTo>
                    <a:pt x="6695" y="3949"/>
                    <a:pt x="6692" y="3954"/>
                    <a:pt x="6690" y="3966"/>
                  </a:cubicBezTo>
                  <a:cubicBezTo>
                    <a:pt x="6689" y="3982"/>
                    <a:pt x="6689" y="3982"/>
                    <a:pt x="6689" y="3982"/>
                  </a:cubicBezTo>
                  <a:cubicBezTo>
                    <a:pt x="6670" y="3967"/>
                    <a:pt x="6637" y="3944"/>
                    <a:pt x="6584" y="3944"/>
                  </a:cubicBezTo>
                  <a:moveTo>
                    <a:pt x="7119" y="3949"/>
                  </a:moveTo>
                  <a:cubicBezTo>
                    <a:pt x="7130" y="3949"/>
                    <a:pt x="7135" y="3954"/>
                    <a:pt x="7135" y="3966"/>
                  </a:cubicBezTo>
                  <a:cubicBezTo>
                    <a:pt x="7135" y="4262"/>
                    <a:pt x="7135" y="4262"/>
                    <a:pt x="7135" y="4262"/>
                  </a:cubicBezTo>
                  <a:cubicBezTo>
                    <a:pt x="7135" y="4274"/>
                    <a:pt x="7130" y="4279"/>
                    <a:pt x="7119" y="4279"/>
                  </a:cubicBezTo>
                  <a:cubicBezTo>
                    <a:pt x="7068" y="4279"/>
                    <a:pt x="7068" y="4279"/>
                    <a:pt x="7068" y="4279"/>
                  </a:cubicBezTo>
                  <a:cubicBezTo>
                    <a:pt x="7056" y="4279"/>
                    <a:pt x="7053" y="4274"/>
                    <a:pt x="7052" y="4262"/>
                  </a:cubicBezTo>
                  <a:cubicBezTo>
                    <a:pt x="7050" y="4248"/>
                    <a:pt x="7050" y="4248"/>
                    <a:pt x="7050" y="4248"/>
                  </a:cubicBezTo>
                  <a:cubicBezTo>
                    <a:pt x="7033" y="4263"/>
                    <a:pt x="7001" y="4284"/>
                    <a:pt x="6948" y="4284"/>
                  </a:cubicBezTo>
                  <a:cubicBezTo>
                    <a:pt x="6888" y="4284"/>
                    <a:pt x="6853" y="4247"/>
                    <a:pt x="6853" y="4196"/>
                  </a:cubicBezTo>
                  <a:cubicBezTo>
                    <a:pt x="6853" y="3966"/>
                    <a:pt x="6853" y="3966"/>
                    <a:pt x="6853" y="3966"/>
                  </a:cubicBezTo>
                  <a:cubicBezTo>
                    <a:pt x="6853" y="3954"/>
                    <a:pt x="6858" y="3949"/>
                    <a:pt x="6869" y="3949"/>
                  </a:cubicBezTo>
                  <a:cubicBezTo>
                    <a:pt x="6923" y="3949"/>
                    <a:pt x="6923" y="3949"/>
                    <a:pt x="6923" y="3949"/>
                  </a:cubicBezTo>
                  <a:cubicBezTo>
                    <a:pt x="6934" y="3949"/>
                    <a:pt x="6940" y="3954"/>
                    <a:pt x="6940" y="3966"/>
                  </a:cubicBezTo>
                  <a:cubicBezTo>
                    <a:pt x="6940" y="4174"/>
                    <a:pt x="6940" y="4174"/>
                    <a:pt x="6940" y="4174"/>
                  </a:cubicBezTo>
                  <a:cubicBezTo>
                    <a:pt x="6940" y="4198"/>
                    <a:pt x="6948" y="4209"/>
                    <a:pt x="6975" y="4209"/>
                  </a:cubicBezTo>
                  <a:cubicBezTo>
                    <a:pt x="7008" y="4209"/>
                    <a:pt x="7035" y="4190"/>
                    <a:pt x="7048" y="4180"/>
                  </a:cubicBezTo>
                  <a:cubicBezTo>
                    <a:pt x="7048" y="3966"/>
                    <a:pt x="7048" y="3966"/>
                    <a:pt x="7048" y="3966"/>
                  </a:cubicBezTo>
                  <a:cubicBezTo>
                    <a:pt x="7048" y="3954"/>
                    <a:pt x="7052" y="3949"/>
                    <a:pt x="7064" y="3949"/>
                  </a:cubicBezTo>
                  <a:cubicBezTo>
                    <a:pt x="7119" y="3949"/>
                    <a:pt x="7119" y="3949"/>
                    <a:pt x="7119" y="3949"/>
                  </a:cubicBezTo>
                  <a:moveTo>
                    <a:pt x="7296" y="4075"/>
                  </a:moveTo>
                  <a:cubicBezTo>
                    <a:pt x="7296" y="4046"/>
                    <a:pt x="7296" y="4046"/>
                    <a:pt x="7296" y="4046"/>
                  </a:cubicBezTo>
                  <a:cubicBezTo>
                    <a:pt x="7296" y="4023"/>
                    <a:pt x="7310" y="4010"/>
                    <a:pt x="7348" y="4010"/>
                  </a:cubicBezTo>
                  <a:cubicBezTo>
                    <a:pt x="7385" y="4010"/>
                    <a:pt x="7400" y="4023"/>
                    <a:pt x="7400" y="4046"/>
                  </a:cubicBezTo>
                  <a:cubicBezTo>
                    <a:pt x="7400" y="4075"/>
                    <a:pt x="7400" y="4075"/>
                    <a:pt x="7400" y="4075"/>
                  </a:cubicBezTo>
                  <a:cubicBezTo>
                    <a:pt x="7296" y="4075"/>
                    <a:pt x="7296" y="4075"/>
                    <a:pt x="7296" y="4075"/>
                  </a:cubicBezTo>
                  <a:moveTo>
                    <a:pt x="7348" y="3944"/>
                  </a:moveTo>
                  <a:cubicBezTo>
                    <a:pt x="7251" y="3944"/>
                    <a:pt x="7212" y="3982"/>
                    <a:pt x="7212" y="4041"/>
                  </a:cubicBezTo>
                  <a:cubicBezTo>
                    <a:pt x="7212" y="4186"/>
                    <a:pt x="7212" y="4186"/>
                    <a:pt x="7212" y="4186"/>
                  </a:cubicBezTo>
                  <a:cubicBezTo>
                    <a:pt x="7212" y="4246"/>
                    <a:pt x="7250" y="4284"/>
                    <a:pt x="7347" y="4284"/>
                  </a:cubicBezTo>
                  <a:cubicBezTo>
                    <a:pt x="7445" y="4284"/>
                    <a:pt x="7479" y="4246"/>
                    <a:pt x="7479" y="4186"/>
                  </a:cubicBezTo>
                  <a:cubicBezTo>
                    <a:pt x="7479" y="4179"/>
                    <a:pt x="7479" y="4179"/>
                    <a:pt x="7479" y="4179"/>
                  </a:cubicBezTo>
                  <a:cubicBezTo>
                    <a:pt x="7479" y="4168"/>
                    <a:pt x="7474" y="4163"/>
                    <a:pt x="7462" y="4163"/>
                  </a:cubicBezTo>
                  <a:cubicBezTo>
                    <a:pt x="7416" y="4163"/>
                    <a:pt x="7416" y="4163"/>
                    <a:pt x="7416" y="4163"/>
                  </a:cubicBezTo>
                  <a:cubicBezTo>
                    <a:pt x="7404" y="4163"/>
                    <a:pt x="7400" y="4168"/>
                    <a:pt x="7400" y="4179"/>
                  </a:cubicBezTo>
                  <a:cubicBezTo>
                    <a:pt x="7400" y="4182"/>
                    <a:pt x="7400" y="4182"/>
                    <a:pt x="7400" y="4182"/>
                  </a:cubicBezTo>
                  <a:cubicBezTo>
                    <a:pt x="7400" y="4205"/>
                    <a:pt x="7387" y="4219"/>
                    <a:pt x="7348" y="4219"/>
                  </a:cubicBezTo>
                  <a:cubicBezTo>
                    <a:pt x="7309" y="4219"/>
                    <a:pt x="7296" y="4205"/>
                    <a:pt x="7296" y="4182"/>
                  </a:cubicBezTo>
                  <a:cubicBezTo>
                    <a:pt x="7296" y="4133"/>
                    <a:pt x="7296" y="4133"/>
                    <a:pt x="7296" y="4133"/>
                  </a:cubicBezTo>
                  <a:cubicBezTo>
                    <a:pt x="7466" y="4133"/>
                    <a:pt x="7466" y="4133"/>
                    <a:pt x="7466" y="4133"/>
                  </a:cubicBezTo>
                  <a:cubicBezTo>
                    <a:pt x="7476" y="4133"/>
                    <a:pt x="7480" y="4129"/>
                    <a:pt x="7480" y="4118"/>
                  </a:cubicBezTo>
                  <a:cubicBezTo>
                    <a:pt x="7480" y="4041"/>
                    <a:pt x="7480" y="4041"/>
                    <a:pt x="7480" y="4041"/>
                  </a:cubicBezTo>
                  <a:cubicBezTo>
                    <a:pt x="7480" y="3982"/>
                    <a:pt x="7445" y="3944"/>
                    <a:pt x="7348" y="3944"/>
                  </a:cubicBezTo>
                  <a:moveTo>
                    <a:pt x="7681" y="3944"/>
                  </a:moveTo>
                  <a:cubicBezTo>
                    <a:pt x="7776" y="3944"/>
                    <a:pt x="7807" y="3990"/>
                    <a:pt x="7807" y="4032"/>
                  </a:cubicBezTo>
                  <a:cubicBezTo>
                    <a:pt x="7807" y="4045"/>
                    <a:pt x="7807" y="4045"/>
                    <a:pt x="7807" y="4045"/>
                  </a:cubicBezTo>
                  <a:cubicBezTo>
                    <a:pt x="7807" y="4056"/>
                    <a:pt x="7804" y="4060"/>
                    <a:pt x="7792" y="4060"/>
                  </a:cubicBezTo>
                  <a:cubicBezTo>
                    <a:pt x="7743" y="4060"/>
                    <a:pt x="7743" y="4060"/>
                    <a:pt x="7743" y="4060"/>
                  </a:cubicBezTo>
                  <a:cubicBezTo>
                    <a:pt x="7732" y="4060"/>
                    <a:pt x="7728" y="4056"/>
                    <a:pt x="7728" y="4045"/>
                  </a:cubicBezTo>
                  <a:cubicBezTo>
                    <a:pt x="7728" y="4032"/>
                    <a:pt x="7728" y="4032"/>
                    <a:pt x="7728" y="4032"/>
                  </a:cubicBezTo>
                  <a:cubicBezTo>
                    <a:pt x="7728" y="4012"/>
                    <a:pt x="7708" y="4005"/>
                    <a:pt x="7680" y="4005"/>
                  </a:cubicBezTo>
                  <a:cubicBezTo>
                    <a:pt x="7651" y="4005"/>
                    <a:pt x="7632" y="4012"/>
                    <a:pt x="7632" y="4032"/>
                  </a:cubicBezTo>
                  <a:cubicBezTo>
                    <a:pt x="7632" y="4039"/>
                    <a:pt x="7632" y="4039"/>
                    <a:pt x="7632" y="4039"/>
                  </a:cubicBezTo>
                  <a:cubicBezTo>
                    <a:pt x="7632" y="4053"/>
                    <a:pt x="7643" y="4059"/>
                    <a:pt x="7653" y="4063"/>
                  </a:cubicBezTo>
                  <a:cubicBezTo>
                    <a:pt x="7748" y="4096"/>
                    <a:pt x="7748" y="4096"/>
                    <a:pt x="7748" y="4096"/>
                  </a:cubicBezTo>
                  <a:cubicBezTo>
                    <a:pt x="7789" y="4111"/>
                    <a:pt x="7812" y="4133"/>
                    <a:pt x="7812" y="4165"/>
                  </a:cubicBezTo>
                  <a:cubicBezTo>
                    <a:pt x="7812" y="4199"/>
                    <a:pt x="7812" y="4199"/>
                    <a:pt x="7812" y="4199"/>
                  </a:cubicBezTo>
                  <a:cubicBezTo>
                    <a:pt x="7812" y="4241"/>
                    <a:pt x="7774" y="4284"/>
                    <a:pt x="7678" y="4284"/>
                  </a:cubicBezTo>
                  <a:cubicBezTo>
                    <a:pt x="7582" y="4284"/>
                    <a:pt x="7546" y="4241"/>
                    <a:pt x="7546" y="4199"/>
                  </a:cubicBezTo>
                  <a:cubicBezTo>
                    <a:pt x="7546" y="4184"/>
                    <a:pt x="7546" y="4184"/>
                    <a:pt x="7546" y="4184"/>
                  </a:cubicBezTo>
                  <a:cubicBezTo>
                    <a:pt x="7546" y="4173"/>
                    <a:pt x="7550" y="4168"/>
                    <a:pt x="7561" y="4168"/>
                  </a:cubicBezTo>
                  <a:cubicBezTo>
                    <a:pt x="7610" y="4168"/>
                    <a:pt x="7610" y="4168"/>
                    <a:pt x="7610" y="4168"/>
                  </a:cubicBezTo>
                  <a:cubicBezTo>
                    <a:pt x="7621" y="4168"/>
                    <a:pt x="7625" y="4173"/>
                    <a:pt x="7625" y="4184"/>
                  </a:cubicBezTo>
                  <a:cubicBezTo>
                    <a:pt x="7625" y="4195"/>
                    <a:pt x="7625" y="4195"/>
                    <a:pt x="7625" y="4195"/>
                  </a:cubicBezTo>
                  <a:cubicBezTo>
                    <a:pt x="7625" y="4215"/>
                    <a:pt x="7648" y="4223"/>
                    <a:pt x="7678" y="4223"/>
                  </a:cubicBezTo>
                  <a:cubicBezTo>
                    <a:pt x="7708" y="4223"/>
                    <a:pt x="7732" y="4215"/>
                    <a:pt x="7732" y="4195"/>
                  </a:cubicBezTo>
                  <a:cubicBezTo>
                    <a:pt x="7732" y="4184"/>
                    <a:pt x="7732" y="4184"/>
                    <a:pt x="7732" y="4184"/>
                  </a:cubicBezTo>
                  <a:cubicBezTo>
                    <a:pt x="7732" y="4172"/>
                    <a:pt x="7723" y="4166"/>
                    <a:pt x="7702" y="4159"/>
                  </a:cubicBezTo>
                  <a:cubicBezTo>
                    <a:pt x="7606" y="4123"/>
                    <a:pt x="7606" y="4123"/>
                    <a:pt x="7606" y="4123"/>
                  </a:cubicBezTo>
                  <a:cubicBezTo>
                    <a:pt x="7581" y="4114"/>
                    <a:pt x="7553" y="4086"/>
                    <a:pt x="7553" y="4053"/>
                  </a:cubicBezTo>
                  <a:cubicBezTo>
                    <a:pt x="7553" y="4032"/>
                    <a:pt x="7553" y="4032"/>
                    <a:pt x="7553" y="4032"/>
                  </a:cubicBezTo>
                  <a:cubicBezTo>
                    <a:pt x="7553" y="3990"/>
                    <a:pt x="7585" y="3944"/>
                    <a:pt x="7681" y="394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F9F82155-86EF-4D22-BE04-BCA9107AF64F}"/>
              </a:ext>
            </a:extLst>
          </p:cNvPr>
          <p:cNvSpPr txBox="1"/>
          <p:nvPr userDrawn="1"/>
        </p:nvSpPr>
        <p:spPr>
          <a:xfrm>
            <a:off x="1429163" y="2854494"/>
            <a:ext cx="215282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13, rue Erasme</a:t>
            </a:r>
          </a:p>
          <a:p>
            <a:r>
              <a:rPr lang="fr-FR" sz="1400" dirty="0">
                <a:solidFill>
                  <a:schemeClr val="bg1"/>
                </a:solidFill>
              </a:rPr>
              <a:t>L-1468 Luxembourg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DDAE76D-1E23-4809-8892-CB5560EDE857}"/>
              </a:ext>
            </a:extLst>
          </p:cNvPr>
          <p:cNvSpPr txBox="1"/>
          <p:nvPr userDrawn="1"/>
        </p:nvSpPr>
        <p:spPr>
          <a:xfrm>
            <a:off x="1429163" y="3393381"/>
            <a:ext cx="215282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(+352) 247-84219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45EF3E4-F909-4F1A-8E41-394C3C1DACD2}"/>
              </a:ext>
            </a:extLst>
          </p:cNvPr>
          <p:cNvSpPr txBox="1"/>
          <p:nvPr userDrawn="1"/>
        </p:nvSpPr>
        <p:spPr>
          <a:xfrm>
            <a:off x="1429163" y="3809213"/>
            <a:ext cx="215282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info@statec.etat.lu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0540ED7F-B3B9-4E15-BDD5-1D51F1765DE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63101" y="2871535"/>
            <a:ext cx="252000" cy="365277"/>
          </a:xfrm>
          <a:custGeom>
            <a:avLst/>
            <a:gdLst>
              <a:gd name="T0" fmla="*/ 16 w 127"/>
              <a:gd name="T1" fmla="*/ 114 h 185"/>
              <a:gd name="T2" fmla="*/ 16 w 127"/>
              <a:gd name="T3" fmla="*/ 114 h 185"/>
              <a:gd name="T4" fmla="*/ 66 w 127"/>
              <a:gd name="T5" fmla="*/ 185 h 185"/>
              <a:gd name="T6" fmla="*/ 115 w 127"/>
              <a:gd name="T7" fmla="*/ 114 h 185"/>
              <a:gd name="T8" fmla="*/ 115 w 127"/>
              <a:gd name="T9" fmla="*/ 114 h 185"/>
              <a:gd name="T10" fmla="*/ 115 w 127"/>
              <a:gd name="T11" fmla="*/ 114 h 185"/>
              <a:gd name="T12" fmla="*/ 127 w 127"/>
              <a:gd name="T13" fmla="*/ 77 h 185"/>
              <a:gd name="T14" fmla="*/ 36 w 127"/>
              <a:gd name="T15" fmla="*/ 22 h 185"/>
              <a:gd name="T16" fmla="*/ 10 w 127"/>
              <a:gd name="T17" fmla="*/ 48 h 185"/>
              <a:gd name="T18" fmla="*/ 16 w 127"/>
              <a:gd name="T19" fmla="*/ 114 h 185"/>
              <a:gd name="T20" fmla="*/ 82 w 127"/>
              <a:gd name="T21" fmla="*/ 52 h 185"/>
              <a:gd name="T22" fmla="*/ 90 w 127"/>
              <a:gd name="T23" fmla="*/ 60 h 185"/>
              <a:gd name="T24" fmla="*/ 88 w 127"/>
              <a:gd name="T25" fmla="*/ 98 h 185"/>
              <a:gd name="T26" fmla="*/ 48 w 127"/>
              <a:gd name="T27" fmla="*/ 103 h 185"/>
              <a:gd name="T28" fmla="*/ 40 w 127"/>
              <a:gd name="T29" fmla="*/ 94 h 185"/>
              <a:gd name="T30" fmla="*/ 82 w 127"/>
              <a:gd name="T31" fmla="*/ 5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7" h="185">
                <a:moveTo>
                  <a:pt x="16" y="114"/>
                </a:moveTo>
                <a:cubicBezTo>
                  <a:pt x="16" y="114"/>
                  <a:pt x="16" y="114"/>
                  <a:pt x="16" y="114"/>
                </a:cubicBezTo>
                <a:cubicBezTo>
                  <a:pt x="66" y="185"/>
                  <a:pt x="66" y="185"/>
                  <a:pt x="66" y="18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22" y="103"/>
                  <a:pt x="127" y="91"/>
                  <a:pt x="127" y="77"/>
                </a:cubicBezTo>
                <a:cubicBezTo>
                  <a:pt x="127" y="34"/>
                  <a:pt x="82" y="0"/>
                  <a:pt x="36" y="22"/>
                </a:cubicBezTo>
                <a:cubicBezTo>
                  <a:pt x="25" y="27"/>
                  <a:pt x="16" y="37"/>
                  <a:pt x="10" y="48"/>
                </a:cubicBezTo>
                <a:cubicBezTo>
                  <a:pt x="0" y="72"/>
                  <a:pt x="4" y="96"/>
                  <a:pt x="16" y="114"/>
                </a:cubicBezTo>
                <a:close/>
                <a:moveTo>
                  <a:pt x="82" y="52"/>
                </a:moveTo>
                <a:cubicBezTo>
                  <a:pt x="86" y="53"/>
                  <a:pt x="89" y="56"/>
                  <a:pt x="90" y="60"/>
                </a:cubicBezTo>
                <a:cubicBezTo>
                  <a:pt x="99" y="75"/>
                  <a:pt x="96" y="88"/>
                  <a:pt x="88" y="98"/>
                </a:cubicBezTo>
                <a:cubicBezTo>
                  <a:pt x="78" y="107"/>
                  <a:pt x="63" y="111"/>
                  <a:pt x="48" y="103"/>
                </a:cubicBezTo>
                <a:cubicBezTo>
                  <a:pt x="44" y="101"/>
                  <a:pt x="42" y="98"/>
                  <a:pt x="40" y="94"/>
                </a:cubicBezTo>
                <a:cubicBezTo>
                  <a:pt x="23" y="65"/>
                  <a:pt x="54" y="34"/>
                  <a:pt x="82" y="52"/>
                </a:cubicBezTo>
                <a:close/>
              </a:path>
            </a:pathLst>
          </a:custGeom>
          <a:noFill/>
          <a:ln w="19050" cap="rnd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C5F68D96-8168-455E-A8C9-E32583BCC52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47988" y="3808657"/>
            <a:ext cx="252308" cy="180000"/>
            <a:chOff x="2652" y="1958"/>
            <a:chExt cx="328" cy="234"/>
          </a:xfrm>
          <a:noFill/>
        </p:grpSpPr>
        <p:sp>
          <p:nvSpPr>
            <p:cNvPr id="39" name="Rectangle 65">
              <a:extLst>
                <a:ext uri="{FF2B5EF4-FFF2-40B4-BE49-F238E27FC236}">
                  <a16:creationId xmlns:a16="http://schemas.microsoft.com/office/drawing/2014/main" id="{DF05E624-5234-4332-8593-06CEACDBD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" y="1958"/>
              <a:ext cx="328" cy="234"/>
            </a:xfrm>
            <a:prstGeom prst="rect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0" name="Freeform 66">
              <a:extLst>
                <a:ext uri="{FF2B5EF4-FFF2-40B4-BE49-F238E27FC236}">
                  <a16:creationId xmlns:a16="http://schemas.microsoft.com/office/drawing/2014/main" id="{1A9486E4-E654-498C-B381-EE8A9E55E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1958"/>
              <a:ext cx="328" cy="117"/>
            </a:xfrm>
            <a:custGeom>
              <a:avLst/>
              <a:gdLst>
                <a:gd name="T0" fmla="*/ 328 w 328"/>
                <a:gd name="T1" fmla="*/ 0 h 117"/>
                <a:gd name="T2" fmla="*/ 164 w 328"/>
                <a:gd name="T3" fmla="*/ 117 h 117"/>
                <a:gd name="T4" fmla="*/ 0 w 328"/>
                <a:gd name="T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117">
                  <a:moveTo>
                    <a:pt x="328" y="0"/>
                  </a:moveTo>
                  <a:lnTo>
                    <a:pt x="164" y="117"/>
                  </a:lnTo>
                  <a:lnTo>
                    <a:pt x="0" y="0"/>
                  </a:ln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1" name="Line 67">
              <a:extLst>
                <a:ext uri="{FF2B5EF4-FFF2-40B4-BE49-F238E27FC236}">
                  <a16:creationId xmlns:a16="http://schemas.microsoft.com/office/drawing/2014/main" id="{62EB6348-0F88-4F34-8232-E8261294E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0" y="2192"/>
              <a:ext cx="0" cy="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2" name="Line 68">
              <a:extLst>
                <a:ext uri="{FF2B5EF4-FFF2-40B4-BE49-F238E27FC236}">
                  <a16:creationId xmlns:a16="http://schemas.microsoft.com/office/drawing/2014/main" id="{07BE63AB-C3A6-40EC-8106-EEC608BE0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7" y="2053"/>
              <a:ext cx="85" cy="8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3" name="Line 69">
              <a:extLst>
                <a:ext uri="{FF2B5EF4-FFF2-40B4-BE49-F238E27FC236}">
                  <a16:creationId xmlns:a16="http://schemas.microsoft.com/office/drawing/2014/main" id="{CA07F245-EAE9-4CDC-88A0-5C73A67409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2053"/>
              <a:ext cx="85" cy="8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</p:grpSp>
      <p:grpSp>
        <p:nvGrpSpPr>
          <p:cNvPr id="44" name="Group 490">
            <a:extLst>
              <a:ext uri="{FF2B5EF4-FFF2-40B4-BE49-F238E27FC236}">
                <a16:creationId xmlns:a16="http://schemas.microsoft.com/office/drawing/2014/main" id="{1E128BBF-7790-4803-A5D8-3BBB6787DCB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63101" y="3376438"/>
            <a:ext cx="252000" cy="247701"/>
            <a:chOff x="482597" y="3057522"/>
            <a:chExt cx="465138" cy="457200"/>
          </a:xfrm>
          <a:noFill/>
        </p:grpSpPr>
        <p:sp>
          <p:nvSpPr>
            <p:cNvPr id="46" name="Freeform 113">
              <a:extLst>
                <a:ext uri="{FF2B5EF4-FFF2-40B4-BE49-F238E27FC236}">
                  <a16:creationId xmlns:a16="http://schemas.microsoft.com/office/drawing/2014/main" id="{44653DB1-FDC2-4A57-8DEE-79535943D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597" y="3057522"/>
              <a:ext cx="465138" cy="457200"/>
            </a:xfrm>
            <a:custGeom>
              <a:avLst/>
              <a:gdLst>
                <a:gd name="T0" fmla="*/ 0 w 121"/>
                <a:gd name="T1" fmla="*/ 29 h 121"/>
                <a:gd name="T2" fmla="*/ 30 w 121"/>
                <a:gd name="T3" fmla="*/ 91 h 121"/>
                <a:gd name="T4" fmla="*/ 92 w 121"/>
                <a:gd name="T5" fmla="*/ 121 h 121"/>
                <a:gd name="T6" fmla="*/ 119 w 121"/>
                <a:gd name="T7" fmla="*/ 99 h 121"/>
                <a:gd name="T8" fmla="*/ 114 w 121"/>
                <a:gd name="T9" fmla="*/ 84 h 121"/>
                <a:gd name="T10" fmla="*/ 99 w 121"/>
                <a:gd name="T11" fmla="*/ 76 h 121"/>
                <a:gd name="T12" fmla="*/ 90 w 121"/>
                <a:gd name="T13" fmla="*/ 80 h 121"/>
                <a:gd name="T14" fmla="*/ 71 w 121"/>
                <a:gd name="T15" fmla="*/ 87 h 121"/>
                <a:gd name="T16" fmla="*/ 51 w 121"/>
                <a:gd name="T17" fmla="*/ 70 h 121"/>
                <a:gd name="T18" fmla="*/ 34 w 121"/>
                <a:gd name="T19" fmla="*/ 50 h 121"/>
                <a:gd name="T20" fmla="*/ 41 w 121"/>
                <a:gd name="T21" fmla="*/ 31 h 121"/>
                <a:gd name="T22" fmla="*/ 45 w 121"/>
                <a:gd name="T23" fmla="*/ 22 h 121"/>
                <a:gd name="T24" fmla="*/ 37 w 121"/>
                <a:gd name="T25" fmla="*/ 7 h 121"/>
                <a:gd name="T26" fmla="*/ 22 w 121"/>
                <a:gd name="T27" fmla="*/ 2 h 121"/>
                <a:gd name="T28" fmla="*/ 0 w 121"/>
                <a:gd name="T29" fmla="*/ 2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121">
                  <a:moveTo>
                    <a:pt x="0" y="29"/>
                  </a:moveTo>
                  <a:cubicBezTo>
                    <a:pt x="1" y="48"/>
                    <a:pt x="11" y="71"/>
                    <a:pt x="30" y="91"/>
                  </a:cubicBezTo>
                  <a:cubicBezTo>
                    <a:pt x="50" y="110"/>
                    <a:pt x="73" y="120"/>
                    <a:pt x="92" y="121"/>
                  </a:cubicBezTo>
                  <a:cubicBezTo>
                    <a:pt x="98" y="121"/>
                    <a:pt x="116" y="108"/>
                    <a:pt x="119" y="99"/>
                  </a:cubicBezTo>
                  <a:cubicBezTo>
                    <a:pt x="121" y="92"/>
                    <a:pt x="120" y="87"/>
                    <a:pt x="114" y="84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6" y="74"/>
                    <a:pt x="93" y="76"/>
                    <a:pt x="90" y="80"/>
                  </a:cubicBezTo>
                  <a:cubicBezTo>
                    <a:pt x="83" y="89"/>
                    <a:pt x="80" y="91"/>
                    <a:pt x="71" y="87"/>
                  </a:cubicBezTo>
                  <a:cubicBezTo>
                    <a:pt x="64" y="82"/>
                    <a:pt x="58" y="77"/>
                    <a:pt x="51" y="70"/>
                  </a:cubicBezTo>
                  <a:cubicBezTo>
                    <a:pt x="44" y="63"/>
                    <a:pt x="39" y="57"/>
                    <a:pt x="34" y="50"/>
                  </a:cubicBezTo>
                  <a:cubicBezTo>
                    <a:pt x="30" y="41"/>
                    <a:pt x="32" y="38"/>
                    <a:pt x="41" y="31"/>
                  </a:cubicBezTo>
                  <a:cubicBezTo>
                    <a:pt x="45" y="28"/>
                    <a:pt x="47" y="25"/>
                    <a:pt x="45" y="22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3" y="1"/>
                    <a:pt x="29" y="0"/>
                    <a:pt x="22" y="2"/>
                  </a:cubicBezTo>
                  <a:cubicBezTo>
                    <a:pt x="13" y="5"/>
                    <a:pt x="0" y="23"/>
                    <a:pt x="0" y="29"/>
                  </a:cubicBezTo>
                  <a:close/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7" name="Line 114">
              <a:extLst>
                <a:ext uri="{FF2B5EF4-FFF2-40B4-BE49-F238E27FC236}">
                  <a16:creationId xmlns:a16="http://schemas.microsoft.com/office/drawing/2014/main" id="{310BB7CE-5409-4DAD-9C37-CFDD7E161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797" y="3076572"/>
              <a:ext cx="61913" cy="104775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8" name="Line 115">
              <a:extLst>
                <a:ext uri="{FF2B5EF4-FFF2-40B4-BE49-F238E27FC236}">
                  <a16:creationId xmlns:a16="http://schemas.microsoft.com/office/drawing/2014/main" id="{BA365F26-A705-49A6-AD38-63AA5E5E33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0735" y="3379785"/>
              <a:ext cx="107950" cy="60325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87C39351-EEAA-4F8A-8AFC-97BF01DAD7E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95950" y="6155014"/>
            <a:ext cx="429998" cy="429998"/>
            <a:chOff x="2372324" y="6039030"/>
            <a:chExt cx="573642" cy="573642"/>
          </a:xfrm>
        </p:grpSpPr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id="{260C9C2E-705C-4BD6-95FB-D5BCB49208A5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599747" y="6203094"/>
              <a:ext cx="118797" cy="245514"/>
            </a:xfrm>
            <a:custGeom>
              <a:avLst/>
              <a:gdLst>
                <a:gd name="T0" fmla="*/ 314 w 477"/>
                <a:gd name="T1" fmla="*/ 975 h 975"/>
                <a:gd name="T2" fmla="*/ 312 w 477"/>
                <a:gd name="T3" fmla="*/ 508 h 975"/>
                <a:gd name="T4" fmla="*/ 477 w 477"/>
                <a:gd name="T5" fmla="*/ 508 h 975"/>
                <a:gd name="T6" fmla="*/ 477 w 477"/>
                <a:gd name="T7" fmla="*/ 341 h 975"/>
                <a:gd name="T8" fmla="*/ 312 w 477"/>
                <a:gd name="T9" fmla="*/ 341 h 975"/>
                <a:gd name="T10" fmla="*/ 312 w 477"/>
                <a:gd name="T11" fmla="*/ 260 h 975"/>
                <a:gd name="T12" fmla="*/ 376 w 477"/>
                <a:gd name="T13" fmla="*/ 197 h 975"/>
                <a:gd name="T14" fmla="*/ 477 w 477"/>
                <a:gd name="T15" fmla="*/ 197 h 975"/>
                <a:gd name="T16" fmla="*/ 477 w 477"/>
                <a:gd name="T17" fmla="*/ 0 h 975"/>
                <a:gd name="T18" fmla="*/ 290 w 477"/>
                <a:gd name="T19" fmla="*/ 0 h 975"/>
                <a:gd name="T20" fmla="*/ 85 w 477"/>
                <a:gd name="T21" fmla="*/ 205 h 975"/>
                <a:gd name="T22" fmla="*/ 85 w 477"/>
                <a:gd name="T23" fmla="*/ 341 h 975"/>
                <a:gd name="T24" fmla="*/ 0 w 477"/>
                <a:gd name="T25" fmla="*/ 341 h 975"/>
                <a:gd name="T26" fmla="*/ 0 w 477"/>
                <a:gd name="T27" fmla="*/ 508 h 975"/>
                <a:gd name="T28" fmla="*/ 85 w 477"/>
                <a:gd name="T29" fmla="*/ 508 h 975"/>
                <a:gd name="T30" fmla="*/ 85 w 477"/>
                <a:gd name="T31" fmla="*/ 975 h 975"/>
                <a:gd name="T32" fmla="*/ 314 w 477"/>
                <a:gd name="T33" fmla="*/ 97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7" h="975">
                  <a:moveTo>
                    <a:pt x="314" y="975"/>
                  </a:moveTo>
                  <a:cubicBezTo>
                    <a:pt x="312" y="508"/>
                    <a:pt x="312" y="508"/>
                    <a:pt x="312" y="508"/>
                  </a:cubicBezTo>
                  <a:cubicBezTo>
                    <a:pt x="477" y="508"/>
                    <a:pt x="477" y="508"/>
                    <a:pt x="477" y="508"/>
                  </a:cubicBezTo>
                  <a:cubicBezTo>
                    <a:pt x="477" y="341"/>
                    <a:pt x="477" y="341"/>
                    <a:pt x="477" y="341"/>
                  </a:cubicBezTo>
                  <a:cubicBezTo>
                    <a:pt x="312" y="341"/>
                    <a:pt x="312" y="341"/>
                    <a:pt x="312" y="341"/>
                  </a:cubicBezTo>
                  <a:cubicBezTo>
                    <a:pt x="312" y="260"/>
                    <a:pt x="312" y="260"/>
                    <a:pt x="312" y="260"/>
                  </a:cubicBezTo>
                  <a:cubicBezTo>
                    <a:pt x="312" y="225"/>
                    <a:pt x="341" y="197"/>
                    <a:pt x="376" y="197"/>
                  </a:cubicBezTo>
                  <a:cubicBezTo>
                    <a:pt x="477" y="197"/>
                    <a:pt x="477" y="197"/>
                    <a:pt x="477" y="197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177" y="0"/>
                    <a:pt x="85" y="92"/>
                    <a:pt x="85" y="205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85" y="508"/>
                    <a:pt x="85" y="508"/>
                    <a:pt x="85" y="508"/>
                  </a:cubicBezTo>
                  <a:cubicBezTo>
                    <a:pt x="85" y="975"/>
                    <a:pt x="85" y="975"/>
                    <a:pt x="85" y="975"/>
                  </a:cubicBezTo>
                  <a:lnTo>
                    <a:pt x="314" y="975"/>
                  </a:lnTo>
                  <a:close/>
                </a:path>
              </a:pathLst>
            </a:custGeom>
            <a:noFill/>
            <a:ln w="19050" cap="rnd" cmpd="sng" algn="ctr">
              <a:solidFill>
                <a:schemeClr val="tx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8F6B0962-4D3D-471D-AA52-0D76083BBD21}"/>
                </a:ext>
              </a:extLst>
            </p:cNvPr>
            <p:cNvSpPr/>
            <p:nvPr userDrawn="1"/>
          </p:nvSpPr>
          <p:spPr>
            <a:xfrm>
              <a:off x="2372324" y="6039030"/>
              <a:ext cx="573642" cy="573642"/>
            </a:xfrm>
            <a:prstGeom prst="ellipse">
              <a:avLst/>
            </a:prstGeom>
            <a:noFill/>
            <a:ln w="19050" cap="rnd" cmpd="sng" algn="ctr">
              <a:solidFill>
                <a:schemeClr val="tx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lvl="0"/>
              <a:endParaRPr lang="fr-FR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BE7DE97C-F2DA-4BE7-8AB6-946F64BFB49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27936" y="6155014"/>
            <a:ext cx="429998" cy="429998"/>
            <a:chOff x="3669170" y="6039030"/>
            <a:chExt cx="573642" cy="573642"/>
          </a:xfrm>
        </p:grpSpPr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A0000760-BCD5-4E55-891E-996AD7C7D071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3848578" y="6207054"/>
              <a:ext cx="213835" cy="237594"/>
              <a:chOff x="0" y="0"/>
              <a:chExt cx="514350" cy="571500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F565560-455D-46D5-A2F8-ECB613AF38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80975"/>
                <a:ext cx="104775" cy="390525"/>
              </a:xfrm>
              <a:prstGeom prst="rect">
                <a:avLst/>
              </a:prstGeom>
              <a:noFill/>
              <a:ln w="19050" cap="rnd" cmpd="sng" algn="ctr">
                <a:solidFill>
                  <a:schemeClr val="tx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53D158D6-F912-4CAD-9AAB-F1DA2B52C7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975" y="114300"/>
                <a:ext cx="333375" cy="457200"/>
              </a:xfrm>
              <a:custGeom>
                <a:avLst/>
                <a:gdLst>
                  <a:gd name="T0" fmla="*/ 130 w 390"/>
                  <a:gd name="T1" fmla="*/ 126 h 543"/>
                  <a:gd name="T2" fmla="*/ 130 w 390"/>
                  <a:gd name="T3" fmla="*/ 74 h 543"/>
                  <a:gd name="T4" fmla="*/ 0 w 390"/>
                  <a:gd name="T5" fmla="*/ 74 h 543"/>
                  <a:gd name="T6" fmla="*/ 0 w 390"/>
                  <a:gd name="T7" fmla="*/ 543 h 543"/>
                  <a:gd name="T8" fmla="*/ 130 w 390"/>
                  <a:gd name="T9" fmla="*/ 543 h 543"/>
                  <a:gd name="T10" fmla="*/ 130 w 390"/>
                  <a:gd name="T11" fmla="*/ 246 h 543"/>
                  <a:gd name="T12" fmla="*/ 259 w 390"/>
                  <a:gd name="T13" fmla="*/ 265 h 543"/>
                  <a:gd name="T14" fmla="*/ 259 w 390"/>
                  <a:gd name="T15" fmla="*/ 543 h 543"/>
                  <a:gd name="T16" fmla="*/ 390 w 390"/>
                  <a:gd name="T17" fmla="*/ 543 h 543"/>
                  <a:gd name="T18" fmla="*/ 390 w 390"/>
                  <a:gd name="T19" fmla="*/ 265 h 543"/>
                  <a:gd name="T20" fmla="*/ 130 w 390"/>
                  <a:gd name="T21" fmla="*/ 12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0" h="543">
                    <a:moveTo>
                      <a:pt x="130" y="126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543"/>
                      <a:pt x="0" y="543"/>
                      <a:pt x="0" y="543"/>
                    </a:cubicBezTo>
                    <a:cubicBezTo>
                      <a:pt x="130" y="543"/>
                      <a:pt x="130" y="543"/>
                      <a:pt x="130" y="543"/>
                    </a:cubicBezTo>
                    <a:cubicBezTo>
                      <a:pt x="130" y="246"/>
                      <a:pt x="130" y="246"/>
                      <a:pt x="130" y="246"/>
                    </a:cubicBezTo>
                    <a:cubicBezTo>
                      <a:pt x="142" y="163"/>
                      <a:pt x="259" y="172"/>
                      <a:pt x="259" y="265"/>
                    </a:cubicBezTo>
                    <a:cubicBezTo>
                      <a:pt x="259" y="543"/>
                      <a:pt x="259" y="543"/>
                      <a:pt x="259" y="543"/>
                    </a:cubicBezTo>
                    <a:cubicBezTo>
                      <a:pt x="390" y="543"/>
                      <a:pt x="390" y="543"/>
                      <a:pt x="390" y="543"/>
                    </a:cubicBezTo>
                    <a:cubicBezTo>
                      <a:pt x="390" y="265"/>
                      <a:pt x="390" y="265"/>
                      <a:pt x="390" y="265"/>
                    </a:cubicBezTo>
                    <a:cubicBezTo>
                      <a:pt x="390" y="0"/>
                      <a:pt x="155" y="62"/>
                      <a:pt x="130" y="126"/>
                    </a:cubicBezTo>
                    <a:close/>
                  </a:path>
                </a:pathLst>
              </a:custGeom>
              <a:noFill/>
              <a:ln w="19050" cap="rnd" cmpd="sng" algn="ctr">
                <a:solidFill>
                  <a:schemeClr val="tx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58" name="Oval 24">
                <a:extLst>
                  <a:ext uri="{FF2B5EF4-FFF2-40B4-BE49-F238E27FC236}">
                    <a16:creationId xmlns:a16="http://schemas.microsoft.com/office/drawing/2014/main" id="{25347D84-0117-480C-8B81-B8DBC4793C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104775" cy="104775"/>
              </a:xfrm>
              <a:prstGeom prst="ellipse">
                <a:avLst/>
              </a:prstGeom>
              <a:noFill/>
              <a:ln w="19050" cap="rnd" cmpd="sng" algn="ctr">
                <a:solidFill>
                  <a:schemeClr val="tx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400"/>
              </a:p>
            </p:txBody>
          </p:sp>
        </p:grp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5A14FB20-D8FF-49A3-85B8-F1D9DAB6C5F5}"/>
                </a:ext>
              </a:extLst>
            </p:cNvPr>
            <p:cNvSpPr/>
            <p:nvPr userDrawn="1"/>
          </p:nvSpPr>
          <p:spPr>
            <a:xfrm>
              <a:off x="3669170" y="6039030"/>
              <a:ext cx="573642" cy="573642"/>
            </a:xfrm>
            <a:prstGeom prst="ellipse">
              <a:avLst/>
            </a:prstGeom>
            <a:noFill/>
            <a:ln w="19050" cap="rnd" cmpd="sng" algn="ctr">
              <a:solidFill>
                <a:schemeClr val="tx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lvl="0"/>
              <a:endParaRPr lang="fr-FR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5978AFFF-C76E-4B2B-B3BA-4156E9A3A2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059921" y="6155014"/>
            <a:ext cx="429998" cy="429998"/>
            <a:chOff x="5372846" y="6039030"/>
            <a:chExt cx="573642" cy="573642"/>
          </a:xfrm>
        </p:grpSpPr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1B6C0513-AB3A-4911-B09D-5E7D71403DE6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5505231" y="6207054"/>
              <a:ext cx="308872" cy="237594"/>
            </a:xfrm>
            <a:custGeom>
              <a:avLst/>
              <a:gdLst>
                <a:gd name="T0" fmla="*/ 427 w 824"/>
                <a:gd name="T1" fmla="*/ 214 h 652"/>
                <a:gd name="T2" fmla="*/ 61 w 824"/>
                <a:gd name="T3" fmla="*/ 17 h 652"/>
                <a:gd name="T4" fmla="*/ 93 w 824"/>
                <a:gd name="T5" fmla="*/ 222 h 652"/>
                <a:gd name="T6" fmla="*/ 40 w 824"/>
                <a:gd name="T7" fmla="*/ 207 h 652"/>
                <a:gd name="T8" fmla="*/ 144 w 824"/>
                <a:gd name="T9" fmla="*/ 383 h 652"/>
                <a:gd name="T10" fmla="*/ 75 w 824"/>
                <a:gd name="T11" fmla="*/ 387 h 652"/>
                <a:gd name="T12" fmla="*/ 299 w 824"/>
                <a:gd name="T13" fmla="*/ 500 h 652"/>
                <a:gd name="T14" fmla="*/ 16 w 824"/>
                <a:gd name="T15" fmla="*/ 570 h 652"/>
                <a:gd name="T16" fmla="*/ 279 w 824"/>
                <a:gd name="T17" fmla="*/ 652 h 652"/>
                <a:gd name="T18" fmla="*/ 740 w 824"/>
                <a:gd name="T19" fmla="*/ 190 h 652"/>
                <a:gd name="T20" fmla="*/ 739 w 824"/>
                <a:gd name="T21" fmla="*/ 155 h 652"/>
                <a:gd name="T22" fmla="*/ 824 w 824"/>
                <a:gd name="T23" fmla="*/ 76 h 652"/>
                <a:gd name="T24" fmla="*/ 737 w 824"/>
                <a:gd name="T25" fmla="*/ 94 h 652"/>
                <a:gd name="T26" fmla="*/ 814 w 824"/>
                <a:gd name="T27" fmla="*/ 12 h 652"/>
                <a:gd name="T28" fmla="*/ 691 w 824"/>
                <a:gd name="T29" fmla="*/ 46 h 652"/>
                <a:gd name="T30" fmla="*/ 578 w 824"/>
                <a:gd name="T31" fmla="*/ 0 h 652"/>
                <a:gd name="T32" fmla="*/ 417 w 824"/>
                <a:gd name="T33" fmla="*/ 160 h 652"/>
                <a:gd name="T34" fmla="*/ 427 w 824"/>
                <a:gd name="T35" fmla="*/ 21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4" h="652">
                  <a:moveTo>
                    <a:pt x="427" y="214"/>
                  </a:moveTo>
                  <a:cubicBezTo>
                    <a:pt x="275" y="210"/>
                    <a:pt x="142" y="133"/>
                    <a:pt x="61" y="17"/>
                  </a:cubicBezTo>
                  <a:cubicBezTo>
                    <a:pt x="61" y="17"/>
                    <a:pt x="0" y="130"/>
                    <a:pt x="93" y="222"/>
                  </a:cubicBezTo>
                  <a:cubicBezTo>
                    <a:pt x="40" y="207"/>
                    <a:pt x="40" y="207"/>
                    <a:pt x="40" y="207"/>
                  </a:cubicBezTo>
                  <a:cubicBezTo>
                    <a:pt x="40" y="207"/>
                    <a:pt x="7" y="317"/>
                    <a:pt x="144" y="383"/>
                  </a:cubicBezTo>
                  <a:cubicBezTo>
                    <a:pt x="75" y="387"/>
                    <a:pt x="75" y="387"/>
                    <a:pt x="75" y="387"/>
                  </a:cubicBezTo>
                  <a:cubicBezTo>
                    <a:pt x="75" y="387"/>
                    <a:pt x="164" y="488"/>
                    <a:pt x="299" y="500"/>
                  </a:cubicBezTo>
                  <a:cubicBezTo>
                    <a:pt x="235" y="566"/>
                    <a:pt x="99" y="583"/>
                    <a:pt x="16" y="570"/>
                  </a:cubicBezTo>
                  <a:cubicBezTo>
                    <a:pt x="91" y="621"/>
                    <a:pt x="181" y="652"/>
                    <a:pt x="279" y="652"/>
                  </a:cubicBezTo>
                  <a:cubicBezTo>
                    <a:pt x="534" y="652"/>
                    <a:pt x="740" y="445"/>
                    <a:pt x="740" y="190"/>
                  </a:cubicBezTo>
                  <a:cubicBezTo>
                    <a:pt x="740" y="179"/>
                    <a:pt x="740" y="167"/>
                    <a:pt x="739" y="155"/>
                  </a:cubicBezTo>
                  <a:cubicBezTo>
                    <a:pt x="824" y="76"/>
                    <a:pt x="824" y="76"/>
                    <a:pt x="824" y="76"/>
                  </a:cubicBezTo>
                  <a:cubicBezTo>
                    <a:pt x="737" y="94"/>
                    <a:pt x="737" y="94"/>
                    <a:pt x="737" y="94"/>
                  </a:cubicBezTo>
                  <a:cubicBezTo>
                    <a:pt x="814" y="12"/>
                    <a:pt x="814" y="12"/>
                    <a:pt x="814" y="12"/>
                  </a:cubicBezTo>
                  <a:cubicBezTo>
                    <a:pt x="814" y="12"/>
                    <a:pt x="764" y="36"/>
                    <a:pt x="691" y="46"/>
                  </a:cubicBezTo>
                  <a:cubicBezTo>
                    <a:pt x="662" y="18"/>
                    <a:pt x="622" y="0"/>
                    <a:pt x="578" y="0"/>
                  </a:cubicBezTo>
                  <a:cubicBezTo>
                    <a:pt x="489" y="0"/>
                    <a:pt x="417" y="72"/>
                    <a:pt x="417" y="160"/>
                  </a:cubicBezTo>
                  <a:cubicBezTo>
                    <a:pt x="417" y="179"/>
                    <a:pt x="421" y="197"/>
                    <a:pt x="427" y="214"/>
                  </a:cubicBezTo>
                  <a:close/>
                </a:path>
              </a:pathLst>
            </a:custGeom>
            <a:noFill/>
            <a:ln w="19050" cap="rnd" cmpd="sng" algn="ctr">
              <a:solidFill>
                <a:schemeClr val="tx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F1106ECB-E8AF-4CFD-9564-A3317CCFCBFA}"/>
                </a:ext>
              </a:extLst>
            </p:cNvPr>
            <p:cNvSpPr/>
            <p:nvPr userDrawn="1"/>
          </p:nvSpPr>
          <p:spPr>
            <a:xfrm>
              <a:off x="5372846" y="6039030"/>
              <a:ext cx="573642" cy="573642"/>
            </a:xfrm>
            <a:prstGeom prst="ellipse">
              <a:avLst/>
            </a:prstGeom>
            <a:noFill/>
            <a:ln w="19050" cap="rnd" cmpd="sng" algn="ctr">
              <a:solidFill>
                <a:schemeClr val="tx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lvl="0"/>
              <a:endParaRPr lang="fr-FR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EAC82397-7A9E-40BC-84F2-440A513862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91908" y="6155014"/>
            <a:ext cx="429998" cy="429998"/>
            <a:chOff x="6953332" y="6039030"/>
            <a:chExt cx="573642" cy="573642"/>
          </a:xfrm>
        </p:grpSpPr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B15F54E3-E44B-4018-9C81-3A800BBCD02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7056018" y="6203094"/>
              <a:ext cx="368271" cy="245514"/>
              <a:chOff x="0" y="0"/>
              <a:chExt cx="885825" cy="590550"/>
            </a:xfrm>
          </p:grpSpPr>
          <p:sp>
            <p:nvSpPr>
              <p:cNvPr id="53" name="Freeform 11">
                <a:extLst>
                  <a:ext uri="{FF2B5EF4-FFF2-40B4-BE49-F238E27FC236}">
                    <a16:creationId xmlns:a16="http://schemas.microsoft.com/office/drawing/2014/main" id="{06A90F85-3352-4366-9BBD-C765807245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850" y="104775"/>
                <a:ext cx="371475" cy="371475"/>
              </a:xfrm>
              <a:custGeom>
                <a:avLst/>
                <a:gdLst>
                  <a:gd name="T0" fmla="*/ 0 w 39"/>
                  <a:gd name="T1" fmla="*/ 0 h 39"/>
                  <a:gd name="T2" fmla="*/ 19 w 39"/>
                  <a:gd name="T3" fmla="*/ 10 h 39"/>
                  <a:gd name="T4" fmla="*/ 39 w 39"/>
                  <a:gd name="T5" fmla="*/ 20 h 39"/>
                  <a:gd name="T6" fmla="*/ 19 w 39"/>
                  <a:gd name="T7" fmla="*/ 30 h 39"/>
                  <a:gd name="T8" fmla="*/ 0 w 39"/>
                  <a:gd name="T9" fmla="*/ 39 h 39"/>
                  <a:gd name="T10" fmla="*/ 0 w 39"/>
                  <a:gd name="T11" fmla="*/ 20 h 39"/>
                  <a:gd name="T12" fmla="*/ 0 w 39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9">
                    <a:moveTo>
                      <a:pt x="0" y="0"/>
                    </a:moveTo>
                    <a:lnTo>
                      <a:pt x="19" y="10"/>
                    </a:lnTo>
                    <a:lnTo>
                      <a:pt x="39" y="20"/>
                    </a:lnTo>
                    <a:lnTo>
                      <a:pt x="19" y="30"/>
                    </a:lnTo>
                    <a:lnTo>
                      <a:pt x="0" y="39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rnd" cmpd="sng" algn="ctr">
                <a:solidFill>
                  <a:schemeClr val="tx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54" name="Freeform 12">
                <a:extLst>
                  <a:ext uri="{FF2B5EF4-FFF2-40B4-BE49-F238E27FC236}">
                    <a16:creationId xmlns:a16="http://schemas.microsoft.com/office/drawing/2014/main" id="{1AC0C9A0-5BBB-4543-A54A-70952876AF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0"/>
                <a:ext cx="885825" cy="590550"/>
              </a:xfrm>
              <a:custGeom>
                <a:avLst/>
                <a:gdLst>
                  <a:gd name="T0" fmla="*/ 60 w 1023"/>
                  <a:gd name="T1" fmla="*/ 653 h 675"/>
                  <a:gd name="T2" fmla="*/ 0 w 1023"/>
                  <a:gd name="T3" fmla="*/ 589 h 675"/>
                  <a:gd name="T4" fmla="*/ 0 w 1023"/>
                  <a:gd name="T5" fmla="*/ 86 h 675"/>
                  <a:gd name="T6" fmla="*/ 60 w 1023"/>
                  <a:gd name="T7" fmla="*/ 22 h 675"/>
                  <a:gd name="T8" fmla="*/ 963 w 1023"/>
                  <a:gd name="T9" fmla="*/ 22 h 675"/>
                  <a:gd name="T10" fmla="*/ 1023 w 1023"/>
                  <a:gd name="T11" fmla="*/ 86 h 675"/>
                  <a:gd name="T12" fmla="*/ 1023 w 1023"/>
                  <a:gd name="T13" fmla="*/ 589 h 675"/>
                  <a:gd name="T14" fmla="*/ 963 w 1023"/>
                  <a:gd name="T15" fmla="*/ 653 h 675"/>
                  <a:gd name="T16" fmla="*/ 60 w 1023"/>
                  <a:gd name="T17" fmla="*/ 653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3" h="675">
                    <a:moveTo>
                      <a:pt x="60" y="653"/>
                    </a:moveTo>
                    <a:cubicBezTo>
                      <a:pt x="26" y="651"/>
                      <a:pt x="0" y="623"/>
                      <a:pt x="0" y="58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52"/>
                      <a:pt x="26" y="24"/>
                      <a:pt x="60" y="22"/>
                    </a:cubicBezTo>
                    <a:cubicBezTo>
                      <a:pt x="361" y="0"/>
                      <a:pt x="661" y="0"/>
                      <a:pt x="963" y="22"/>
                    </a:cubicBezTo>
                    <a:cubicBezTo>
                      <a:pt x="997" y="24"/>
                      <a:pt x="1023" y="52"/>
                      <a:pt x="1023" y="86"/>
                    </a:cubicBezTo>
                    <a:cubicBezTo>
                      <a:pt x="1023" y="589"/>
                      <a:pt x="1023" y="589"/>
                      <a:pt x="1023" y="589"/>
                    </a:cubicBezTo>
                    <a:cubicBezTo>
                      <a:pt x="1023" y="623"/>
                      <a:pt x="997" y="651"/>
                      <a:pt x="963" y="653"/>
                    </a:cubicBezTo>
                    <a:cubicBezTo>
                      <a:pt x="671" y="674"/>
                      <a:pt x="371" y="675"/>
                      <a:pt x="60" y="653"/>
                    </a:cubicBezTo>
                    <a:close/>
                  </a:path>
                </a:pathLst>
              </a:custGeom>
              <a:noFill/>
              <a:ln w="19050" cap="rnd" cmpd="sng" algn="ctr">
                <a:solidFill>
                  <a:schemeClr val="tx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400"/>
              </a:p>
            </p:txBody>
          </p:sp>
        </p:grp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33CCBAF6-4908-4A1A-94A8-9C9618486AF8}"/>
                </a:ext>
              </a:extLst>
            </p:cNvPr>
            <p:cNvSpPr/>
            <p:nvPr userDrawn="1"/>
          </p:nvSpPr>
          <p:spPr>
            <a:xfrm>
              <a:off x="6953332" y="6039030"/>
              <a:ext cx="573642" cy="573642"/>
            </a:xfrm>
            <a:prstGeom prst="ellipse">
              <a:avLst/>
            </a:prstGeom>
            <a:noFill/>
            <a:ln w="19050" cap="rnd" cmpd="sng" algn="ctr">
              <a:solidFill>
                <a:schemeClr val="tx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lvl="0"/>
              <a:endParaRPr lang="fr-FR" sz="1400">
                <a:solidFill>
                  <a:schemeClr val="tx1"/>
                </a:solidFill>
              </a:endParaRPr>
            </a:p>
          </p:txBody>
        </p:sp>
      </p:grpSp>
      <p:sp>
        <p:nvSpPr>
          <p:cNvPr id="70" name="ZoneTexte 69">
            <a:extLst>
              <a:ext uri="{FF2B5EF4-FFF2-40B4-BE49-F238E27FC236}">
                <a16:creationId xmlns:a16="http://schemas.microsoft.com/office/drawing/2014/main" id="{CEC205BD-A24B-4113-9F65-ACA1DA628CF4}"/>
              </a:ext>
            </a:extLst>
          </p:cNvPr>
          <p:cNvSpPr txBox="1"/>
          <p:nvPr userDrawn="1"/>
        </p:nvSpPr>
        <p:spPr>
          <a:xfrm>
            <a:off x="2123752" y="6184227"/>
            <a:ext cx="1791679" cy="3877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fr-FR" sz="1400" b="1" dirty="0">
                <a:solidFill>
                  <a:schemeClr val="tx2"/>
                </a:solidFill>
              </a:rPr>
              <a:t>@Statec</a:t>
            </a:r>
            <a:br>
              <a:rPr lang="fr-FR" sz="1400" b="1" dirty="0">
                <a:solidFill>
                  <a:schemeClr val="tx2"/>
                </a:solidFill>
              </a:rPr>
            </a:br>
            <a:r>
              <a:rPr lang="fr-FR" sz="1400" b="1" dirty="0">
                <a:solidFill>
                  <a:schemeClr val="tx2"/>
                </a:solidFill>
              </a:rPr>
              <a:t>Luxembourg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58E0591B-A79B-414C-B8DD-B5AA27131A20}"/>
              </a:ext>
            </a:extLst>
          </p:cNvPr>
          <p:cNvSpPr txBox="1"/>
          <p:nvPr userDrawn="1"/>
        </p:nvSpPr>
        <p:spPr>
          <a:xfrm>
            <a:off x="4355181" y="6281177"/>
            <a:ext cx="1791679" cy="1938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fr-FR" sz="1400" b="1" dirty="0">
                <a:solidFill>
                  <a:schemeClr val="tx2"/>
                </a:solidFill>
              </a:rPr>
              <a:t>/STATEC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BC343889-376B-45DC-8655-E1B9B23E34FE}"/>
              </a:ext>
            </a:extLst>
          </p:cNvPr>
          <p:cNvSpPr txBox="1"/>
          <p:nvPr userDrawn="1"/>
        </p:nvSpPr>
        <p:spPr>
          <a:xfrm>
            <a:off x="6590842" y="6281177"/>
            <a:ext cx="1791679" cy="1938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fr-FR" sz="1400" b="1" dirty="0">
                <a:solidFill>
                  <a:schemeClr val="tx2"/>
                </a:solidFill>
              </a:rPr>
              <a:t>@STATEC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7EBEED64-6A27-4763-8265-E9B562AD6CE2}"/>
              </a:ext>
            </a:extLst>
          </p:cNvPr>
          <p:cNvSpPr txBox="1"/>
          <p:nvPr userDrawn="1"/>
        </p:nvSpPr>
        <p:spPr>
          <a:xfrm>
            <a:off x="8813144" y="6184227"/>
            <a:ext cx="1791679" cy="3877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fr-FR" sz="1400" b="1" dirty="0" err="1">
                <a:solidFill>
                  <a:schemeClr val="tx2"/>
                </a:solidFill>
              </a:rPr>
              <a:t>Statec</a:t>
            </a:r>
            <a:r>
              <a:rPr lang="fr-FR" sz="1400" b="1" dirty="0">
                <a:solidFill>
                  <a:schemeClr val="tx2"/>
                </a:solidFill>
              </a:rPr>
              <a:t/>
            </a:r>
            <a:br>
              <a:rPr lang="fr-FR" sz="1400" b="1" dirty="0">
                <a:solidFill>
                  <a:schemeClr val="tx2"/>
                </a:solidFill>
              </a:rPr>
            </a:br>
            <a:r>
              <a:rPr lang="fr-FR" sz="1400" b="1" dirty="0">
                <a:solidFill>
                  <a:schemeClr val="tx2"/>
                </a:solidFill>
              </a:rPr>
              <a:t>Luxembourg</a:t>
            </a:r>
          </a:p>
        </p:txBody>
      </p:sp>
    </p:spTree>
    <p:extLst>
      <p:ext uri="{BB962C8B-B14F-4D97-AF65-F5344CB8AC3E}">
        <p14:creationId xmlns:p14="http://schemas.microsoft.com/office/powerpoint/2010/main" val="2428607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4355-8105-4218-A244-7A38E6FBBD03}" type="datetimeFigureOut">
              <a:rPr lang="fr-LU" smtClean="0"/>
              <a:t>07/03/2024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6AD4-CEBC-4A19-8283-CAE72A24061E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01379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00F353-3254-41DA-9FB3-B63071F8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Espace réservé de l'élément multimédia 3">
            <a:extLst>
              <a:ext uri="{FF2B5EF4-FFF2-40B4-BE49-F238E27FC236}">
                <a16:creationId xmlns:a16="http://schemas.microsoft.com/office/drawing/2014/main" id="{64282108-9EC7-4E69-86B5-BCC21F12CA5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2705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CE4C-E004-B520-63DC-8FCFD488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0F72-ECCE-D512-CD99-920975D3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70D22-E833-3B76-0786-8F7AFCBA5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A6434-4268-28D4-2C45-CE2C1CEC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7A57-5738-4F6E-94CB-AE35091BEEEB}" type="datetimeFigureOut">
              <a:rPr lang="en-US" smtClean="0"/>
              <a:t>07/03/2024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4EB0C-145A-FFE7-A9C8-E3401423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4035B-E83D-D89C-688E-FD751033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C163-F0C6-48BF-9992-F7D6CA4A6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0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4DEA3B-F5FF-4F16-A8CB-82BBD92FD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942" y="1538979"/>
            <a:ext cx="10440114" cy="4590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A437C23D-7CB8-4633-BD6E-A3206BEE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10820756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9" name="Espace réservé de l'élément multimédia 3">
            <a:extLst>
              <a:ext uri="{FF2B5EF4-FFF2-40B4-BE49-F238E27FC236}">
                <a16:creationId xmlns:a16="http://schemas.microsoft.com/office/drawing/2014/main" id="{94977FC4-E04B-4D4D-92C1-B221ADF078F4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8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943" y="1538979"/>
            <a:ext cx="5040056" cy="4590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437C23D-7CB8-4633-BD6E-A3206BEE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10820756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276000" y="1538979"/>
            <a:ext cx="5040056" cy="4590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04BA6A6C-A4BE-4BF4-8093-AE83C5EB71A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525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944" y="1550529"/>
            <a:ext cx="3240036" cy="45785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5" name="Espace réservé du titre 1">
            <a:extLst>
              <a:ext uri="{FF2B5EF4-FFF2-40B4-BE49-F238E27FC236}">
                <a16:creationId xmlns:a16="http://schemas.microsoft.com/office/drawing/2014/main" id="{218ECEE3-0EF7-4C72-B0CC-A14A91EE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11180762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D0D1485C-A05A-4475-96E0-2070B1CB00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75982" y="1550529"/>
            <a:ext cx="3240036" cy="45785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1BAB8167-92CF-474C-BDB3-21C8A844B2D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076020" y="1550529"/>
            <a:ext cx="3240036" cy="45785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1" name="Espace réservé de l'élément multimédia 3">
            <a:extLst>
              <a:ext uri="{FF2B5EF4-FFF2-40B4-BE49-F238E27FC236}">
                <a16:creationId xmlns:a16="http://schemas.microsoft.com/office/drawing/2014/main" id="{CE13C0E7-4C6B-47F0-A5CE-1374ECFE4CCF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2096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itre 1">
            <a:extLst>
              <a:ext uri="{FF2B5EF4-FFF2-40B4-BE49-F238E27FC236}">
                <a16:creationId xmlns:a16="http://schemas.microsoft.com/office/drawing/2014/main" id="{218ECEE3-0EF7-4C72-B0CC-A14A91EE5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115980" cy="6129030"/>
          </a:xfrm>
          <a:prstGeom prst="rect">
            <a:avLst/>
          </a:prstGeo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Agenda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D0D1485C-A05A-4475-96E0-2070B1CB00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26059" y="638969"/>
            <a:ext cx="7380000" cy="5490061"/>
          </a:xfrm>
        </p:spPr>
        <p:txBody>
          <a:bodyPr anchor="ctr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6651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76000" y="0"/>
            <a:ext cx="5916000" cy="6309032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L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943" y="1538979"/>
            <a:ext cx="5040056" cy="4590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B452DFC6-C851-49B1-B005-CFBD9741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5420699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Espace réservé de l'élément multimédia 3">
            <a:extLst>
              <a:ext uri="{FF2B5EF4-FFF2-40B4-BE49-F238E27FC236}">
                <a16:creationId xmlns:a16="http://schemas.microsoft.com/office/drawing/2014/main" id="{CCE70FE5-1256-4E4F-9158-9CE05E957E61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536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536016" y="2164505"/>
            <a:ext cx="3338998" cy="333899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L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943" y="1538979"/>
            <a:ext cx="5040056" cy="4590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B452DFC6-C851-49B1-B005-CFBD9741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5420699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Espace réservé de l'élément multimédia 3">
            <a:extLst>
              <a:ext uri="{FF2B5EF4-FFF2-40B4-BE49-F238E27FC236}">
                <a16:creationId xmlns:a16="http://schemas.microsoft.com/office/drawing/2014/main" id="{CCE70FE5-1256-4E4F-9158-9CE05E957E61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629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itre 1">
            <a:extLst>
              <a:ext uri="{FF2B5EF4-FFF2-40B4-BE49-F238E27FC236}">
                <a16:creationId xmlns:a16="http://schemas.microsoft.com/office/drawing/2014/main" id="{218ECEE3-0EF7-4C72-B0CC-A14A91EE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982" y="153732"/>
            <a:ext cx="6840074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D0D1485C-A05A-4475-96E0-2070B1CB00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75982" y="1550529"/>
            <a:ext cx="3240036" cy="45785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1BAB8167-92CF-474C-BDB3-21C8A844B2D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076020" y="1550529"/>
            <a:ext cx="3240036" cy="45785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25450" y="0"/>
            <a:ext cx="3854450" cy="6129338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LU"/>
          </a:p>
        </p:txBody>
      </p:sp>
      <p:sp>
        <p:nvSpPr>
          <p:cNvPr id="11" name="Espace réservé de l'élément multimédia 3">
            <a:extLst>
              <a:ext uri="{FF2B5EF4-FFF2-40B4-BE49-F238E27FC236}">
                <a16:creationId xmlns:a16="http://schemas.microsoft.com/office/drawing/2014/main" id="{6E0547A3-9626-4998-B604-E9761497D757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4233099" y="147063"/>
            <a:ext cx="152881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3576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9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5ADD1B-B386-4120-A49D-61F886A95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11180762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FE7356-761E-4605-A36A-96114F178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5942" y="1538979"/>
            <a:ext cx="10440116" cy="4582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848528" y="6489357"/>
            <a:ext cx="1458586" cy="1800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page        </a:t>
            </a:r>
            <a:fld id="{37D409AB-2201-4E18-8A34-C31753AD9B06}" type="slidenum">
              <a:rPr kumimoji="0" lang="fr-L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fr-FR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  <a:endParaRPr lang="fr-LU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352584" y="6502806"/>
            <a:ext cx="0" cy="216024"/>
          </a:xfrm>
          <a:prstGeom prst="line">
            <a:avLst/>
          </a:prstGeom>
          <a:ln w="285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68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54" r:id="rId3"/>
    <p:sldLayoutId id="2147483665" r:id="rId4"/>
    <p:sldLayoutId id="2147483655" r:id="rId5"/>
    <p:sldLayoutId id="2147483659" r:id="rId6"/>
    <p:sldLayoutId id="2147483666" r:id="rId7"/>
    <p:sldLayoutId id="2147483679" r:id="rId8"/>
    <p:sldLayoutId id="2147483664" r:id="rId9"/>
    <p:sldLayoutId id="2147483673" r:id="rId10"/>
    <p:sldLayoutId id="2147483677" r:id="rId11"/>
    <p:sldLayoutId id="2147483650" r:id="rId12"/>
    <p:sldLayoutId id="2147483661" r:id="rId13"/>
    <p:sldLayoutId id="2147483652" r:id="rId14"/>
    <p:sldLayoutId id="2147483667" r:id="rId15"/>
    <p:sldLayoutId id="2147483669" r:id="rId16"/>
    <p:sldLayoutId id="2147483670" r:id="rId17"/>
    <p:sldLayoutId id="2147483675" r:id="rId18"/>
    <p:sldLayoutId id="2147483678" r:id="rId19"/>
    <p:sldLayoutId id="214748368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812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stiques.public.lu/fr/recensement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7310B16B-E6B4-435D-B689-DCDC6627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007" y="1268760"/>
            <a:ext cx="5040633" cy="2538093"/>
          </a:xfrm>
        </p:spPr>
        <p:txBody>
          <a:bodyPr/>
          <a:lstStyle/>
          <a:p>
            <a:r>
              <a:rPr lang="de-DE" noProof="1">
                <a:latin typeface="Calibri" panose="020F0502020204030204" pitchFamily="34" charset="0"/>
              </a:rPr>
              <a:t>RP2021 :</a:t>
            </a:r>
            <a:br>
              <a:rPr lang="de-DE" noProof="1">
                <a:latin typeface="Calibri" panose="020F0502020204030204" pitchFamily="34" charset="0"/>
              </a:rPr>
            </a:br>
            <a:r>
              <a:rPr lang="de-DE" noProof="1">
                <a:latin typeface="Calibri" panose="020F0502020204030204" pitchFamily="34" charset="0"/>
              </a:rPr>
              <a:t>Personne se sentant en situation d‘handicap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9B737F5-9D7E-4B17-83F8-F19434EAE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Conférence de presse</a:t>
            </a:r>
          </a:p>
          <a:p>
            <a:r>
              <a:rPr lang="fr-FR" dirty="0"/>
              <a:t>8 mars 2024</a:t>
            </a:r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D0854833-D089-4F63-A636-42FD860C48D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84004" y="1089408"/>
            <a:ext cx="144044" cy="4211800"/>
          </a:xfrm>
          <a:solidFill>
            <a:srgbClr val="00A3E0"/>
          </a:solidFill>
          <a:ln>
            <a:noFill/>
          </a:ln>
        </p:spPr>
      </p:sp>
      <p:pic>
        <p:nvPicPr>
          <p:cNvPr id="10" name="Image 2">
            <a:extLst>
              <a:ext uri="{FF2B5EF4-FFF2-40B4-BE49-F238E27FC236}">
                <a16:creationId xmlns:a16="http://schemas.microsoft.com/office/drawing/2014/main" id="{1992846C-56DA-2943-96FE-6871CC0D9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52" y="3429000"/>
            <a:ext cx="4367808" cy="22286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448" y="298216"/>
            <a:ext cx="4007556" cy="4447822"/>
          </a:xfrm>
          <a:prstGeom prst="rect">
            <a:avLst/>
          </a:prstGeom>
        </p:spPr>
      </p:pic>
      <p:pic>
        <p:nvPicPr>
          <p:cNvPr id="8" name="Graphique 13">
            <a:extLst>
              <a:ext uri="{FF2B5EF4-FFF2-40B4-BE49-F238E27FC236}">
                <a16:creationId xmlns:a16="http://schemas.microsoft.com/office/drawing/2014/main" id="{045146F7-C7D3-4DF8-B6D8-7D8601BD5C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16007" y="5685428"/>
            <a:ext cx="1350519" cy="476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8262" y="1699159"/>
            <a:ext cx="125153" cy="112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5517232"/>
            <a:ext cx="2807616" cy="73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95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DD2C2D7-612C-DA85-5052-03819D085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prévalence</a:t>
            </a:r>
            <a:r>
              <a:rPr lang="en-US" dirty="0"/>
              <a:t> du handicap </a:t>
            </a:r>
            <a:r>
              <a:rPr lang="en-US" dirty="0" err="1"/>
              <a:t>augmente</a:t>
            </a:r>
            <a:r>
              <a:rPr lang="en-US" dirty="0"/>
              <a:t> avec </a:t>
            </a:r>
            <a:r>
              <a:rPr lang="en-US" dirty="0" err="1"/>
              <a:t>l’âge</a:t>
            </a:r>
            <a:endParaRPr lang="en-US" dirty="0"/>
          </a:p>
        </p:txBody>
      </p:sp>
      <p:sp>
        <p:nvSpPr>
          <p:cNvPr id="15" name="Media Placeholder 14">
            <a:extLst>
              <a:ext uri="{FF2B5EF4-FFF2-40B4-BE49-F238E27FC236}">
                <a16:creationId xmlns:a16="http://schemas.microsoft.com/office/drawing/2014/main" id="{CCFF9738-69BE-A237-BFFF-AE96EEC1CB1F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D48928D9-3EF3-1B7C-84F3-2535C09ACC0C}"/>
              </a:ext>
            </a:extLst>
          </p:cNvPr>
          <p:cNvSpPr>
            <a:spLocks noGrp="1"/>
          </p:cNvSpPr>
          <p:nvPr>
            <p:ph type="media" sz="quarter" idx="34"/>
          </p:nvPr>
        </p:nvSpPr>
        <p:spPr/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A593D050-7085-4CB6-B344-FD030AE4B3C5}"/>
              </a:ext>
            </a:extLst>
          </p:cNvPr>
          <p:cNvGraphicFramePr/>
          <p:nvPr/>
        </p:nvGraphicFramePr>
        <p:xfrm>
          <a:off x="2135560" y="1583799"/>
          <a:ext cx="6912768" cy="369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2667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DD2C2D7-612C-DA85-5052-03819D08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01" y="332656"/>
            <a:ext cx="11089279" cy="1475068"/>
          </a:xfrm>
        </p:spPr>
        <p:txBody>
          <a:bodyPr/>
          <a:lstStyle/>
          <a:p>
            <a:r>
              <a:rPr lang="fr-FR" dirty="0"/>
              <a:t>La malvoyance, la mobilité réduite et le handicap auditif sont les types de handicap les plus fréquemment rencontrés</a:t>
            </a:r>
            <a:endParaRPr lang="en-US" dirty="0"/>
          </a:p>
        </p:txBody>
      </p:sp>
      <p:sp>
        <p:nvSpPr>
          <p:cNvPr id="15" name="Media Placeholder 14">
            <a:extLst>
              <a:ext uri="{FF2B5EF4-FFF2-40B4-BE49-F238E27FC236}">
                <a16:creationId xmlns:a16="http://schemas.microsoft.com/office/drawing/2014/main" id="{CCFF9738-69BE-A237-BFFF-AE96EEC1CB1F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D48928D9-3EF3-1B7C-84F3-2535C09ACC0C}"/>
              </a:ext>
            </a:extLst>
          </p:cNvPr>
          <p:cNvSpPr>
            <a:spLocks noGrp="1"/>
          </p:cNvSpPr>
          <p:nvPr>
            <p:ph type="media" sz="quarter" idx="34"/>
          </p:nvPr>
        </p:nvSpPr>
        <p:spPr>
          <a:xfrm flipH="1">
            <a:off x="290216" y="147062"/>
            <a:ext cx="45719" cy="1769770"/>
          </a:xfrm>
        </p:spPr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545277"/>
              </p:ext>
            </p:extLst>
          </p:nvPr>
        </p:nvGraphicFramePr>
        <p:xfrm>
          <a:off x="2835188" y="1916832"/>
          <a:ext cx="652162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9706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DD2C2D7-612C-DA85-5052-03819D08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31" y="364764"/>
            <a:ext cx="10919550" cy="1430067"/>
          </a:xfrm>
        </p:spPr>
        <p:txBody>
          <a:bodyPr/>
          <a:lstStyle/>
          <a:p>
            <a:r>
              <a:rPr lang="fr-FR" dirty="0"/>
              <a:t>Près de 7% de la population, ou près de la moitié des personnes concernées, jugent leur handicap modéré ou sévère</a:t>
            </a:r>
            <a:endParaRPr lang="en-US" dirty="0"/>
          </a:p>
        </p:txBody>
      </p:sp>
      <p:sp>
        <p:nvSpPr>
          <p:cNvPr id="15" name="Media Placeholder 14">
            <a:extLst>
              <a:ext uri="{FF2B5EF4-FFF2-40B4-BE49-F238E27FC236}">
                <a16:creationId xmlns:a16="http://schemas.microsoft.com/office/drawing/2014/main" id="{CCFF9738-69BE-A237-BFFF-AE96EEC1CB1F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D48928D9-3EF3-1B7C-84F3-2535C09ACC0C}"/>
              </a:ext>
            </a:extLst>
          </p:cNvPr>
          <p:cNvSpPr>
            <a:spLocks noGrp="1"/>
          </p:cNvSpPr>
          <p:nvPr>
            <p:ph type="media" sz="quarter" idx="34"/>
          </p:nvPr>
        </p:nvSpPr>
        <p:spPr>
          <a:xfrm>
            <a:off x="335936" y="147062"/>
            <a:ext cx="71432" cy="1913786"/>
          </a:xfrm>
        </p:spPr>
      </p:sp>
      <p:graphicFrame>
        <p:nvGraphicFramePr>
          <p:cNvPr id="3" name="Graphique 207">
            <a:extLst>
              <a:ext uri="{FF2B5EF4-FFF2-40B4-BE49-F238E27FC236}">
                <a16:creationId xmlns:a16="http://schemas.microsoft.com/office/drawing/2014/main" id="{8602BA19-852C-4794-BA17-57414BF3E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3737258"/>
              </p:ext>
            </p:extLst>
          </p:nvPr>
        </p:nvGraphicFramePr>
        <p:xfrm>
          <a:off x="2745652" y="2132856"/>
          <a:ext cx="6961907" cy="3130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53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DD2C2D7-612C-DA85-5052-03819D08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31" y="364764"/>
            <a:ext cx="10919550" cy="1430067"/>
          </a:xfrm>
        </p:spPr>
        <p:txBody>
          <a:bodyPr/>
          <a:lstStyle/>
          <a:p>
            <a:r>
              <a:rPr lang="fr-FR" dirty="0"/>
              <a:t>Les personnes en situation de handicap ont un niveau de formation plus faible que les autres</a:t>
            </a:r>
            <a:endParaRPr lang="en-US" dirty="0"/>
          </a:p>
        </p:txBody>
      </p:sp>
      <p:sp>
        <p:nvSpPr>
          <p:cNvPr id="15" name="Media Placeholder 14">
            <a:extLst>
              <a:ext uri="{FF2B5EF4-FFF2-40B4-BE49-F238E27FC236}">
                <a16:creationId xmlns:a16="http://schemas.microsoft.com/office/drawing/2014/main" id="{CCFF9738-69BE-A237-BFFF-AE96EEC1CB1F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D48928D9-3EF3-1B7C-84F3-2535C09ACC0C}"/>
              </a:ext>
            </a:extLst>
          </p:cNvPr>
          <p:cNvSpPr>
            <a:spLocks noGrp="1"/>
          </p:cNvSpPr>
          <p:nvPr>
            <p:ph type="media" sz="quarter" idx="34"/>
          </p:nvPr>
        </p:nvSpPr>
        <p:spPr>
          <a:xfrm>
            <a:off x="335936" y="147062"/>
            <a:ext cx="71432" cy="1913786"/>
          </a:xfrm>
        </p:spPr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480218"/>
              </p:ext>
            </p:extLst>
          </p:nvPr>
        </p:nvGraphicFramePr>
        <p:xfrm>
          <a:off x="2423592" y="2132856"/>
          <a:ext cx="734481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4172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DD2C2D7-612C-DA85-5052-03819D08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31" y="364764"/>
            <a:ext cx="10919550" cy="1430067"/>
          </a:xfrm>
        </p:spPr>
        <p:txBody>
          <a:bodyPr/>
          <a:lstStyle/>
          <a:p>
            <a:r>
              <a:rPr lang="fr-FR" dirty="0"/>
              <a:t>Le taux d’emploi des personnes handicapées est relativement faible</a:t>
            </a:r>
            <a:endParaRPr lang="en-US" dirty="0"/>
          </a:p>
        </p:txBody>
      </p:sp>
      <p:sp>
        <p:nvSpPr>
          <p:cNvPr id="15" name="Media Placeholder 14">
            <a:extLst>
              <a:ext uri="{FF2B5EF4-FFF2-40B4-BE49-F238E27FC236}">
                <a16:creationId xmlns:a16="http://schemas.microsoft.com/office/drawing/2014/main" id="{CCFF9738-69BE-A237-BFFF-AE96EEC1CB1F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D48928D9-3EF3-1B7C-84F3-2535C09ACC0C}"/>
              </a:ext>
            </a:extLst>
          </p:cNvPr>
          <p:cNvSpPr>
            <a:spLocks noGrp="1"/>
          </p:cNvSpPr>
          <p:nvPr>
            <p:ph type="media" sz="quarter" idx="34"/>
          </p:nvPr>
        </p:nvSpPr>
        <p:spPr>
          <a:xfrm>
            <a:off x="335936" y="147062"/>
            <a:ext cx="71432" cy="1913786"/>
          </a:xfrm>
        </p:spPr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CA9627E0-AB70-C4AC-80D7-4453ACC996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9469156"/>
              </p:ext>
            </p:extLst>
          </p:nvPr>
        </p:nvGraphicFramePr>
        <p:xfrm>
          <a:off x="2369723" y="2204864"/>
          <a:ext cx="7452553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485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DD2C2D7-612C-DA85-5052-03819D08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31" y="364764"/>
            <a:ext cx="10948832" cy="1430067"/>
          </a:xfrm>
        </p:spPr>
        <p:txBody>
          <a:bodyPr/>
          <a:lstStyle/>
          <a:p>
            <a:r>
              <a:rPr lang="fr-FR" dirty="0"/>
              <a:t>Les travailleurs handicapés sont largement </a:t>
            </a:r>
            <a:br>
              <a:rPr lang="fr-FR" dirty="0"/>
            </a:br>
            <a:r>
              <a:rPr lang="fr-FR" dirty="0" err="1"/>
              <a:t>sous-representés</a:t>
            </a:r>
            <a:r>
              <a:rPr lang="fr-FR" dirty="0"/>
              <a:t> dans le secteur de la finance et de l’assurance</a:t>
            </a:r>
            <a:endParaRPr lang="en-US" dirty="0"/>
          </a:p>
        </p:txBody>
      </p:sp>
      <p:sp>
        <p:nvSpPr>
          <p:cNvPr id="15" name="Media Placeholder 14">
            <a:extLst>
              <a:ext uri="{FF2B5EF4-FFF2-40B4-BE49-F238E27FC236}">
                <a16:creationId xmlns:a16="http://schemas.microsoft.com/office/drawing/2014/main" id="{CCFF9738-69BE-A237-BFFF-AE96EEC1CB1F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D48928D9-3EF3-1B7C-84F3-2535C09ACC0C}"/>
              </a:ext>
            </a:extLst>
          </p:cNvPr>
          <p:cNvSpPr>
            <a:spLocks noGrp="1"/>
          </p:cNvSpPr>
          <p:nvPr>
            <p:ph type="media" sz="quarter" idx="34"/>
          </p:nvPr>
        </p:nvSpPr>
        <p:spPr>
          <a:xfrm>
            <a:off x="335936" y="147062"/>
            <a:ext cx="71432" cy="1913786"/>
          </a:xfrm>
        </p:spPr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61A7D5F-A429-6F17-3A7A-EE5D640D32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57395"/>
              </p:ext>
            </p:extLst>
          </p:nvPr>
        </p:nvGraphicFramePr>
        <p:xfrm>
          <a:off x="2117558" y="2060848"/>
          <a:ext cx="7956884" cy="4034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4227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2FF8A70-94C7-49D2-A55C-024BD26F0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19" y="2977671"/>
            <a:ext cx="11180762" cy="1115244"/>
          </a:xfrm>
        </p:spPr>
        <p:txBody>
          <a:bodyPr/>
          <a:lstStyle/>
          <a:p>
            <a:r>
              <a:rPr lang="fr-LU" dirty="0"/>
              <a:t>Conclusion et perspectives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557367-A67A-44FD-A61C-1C022D712D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1381" y="0"/>
            <a:ext cx="2789238" cy="2438400"/>
          </a:xfrm>
        </p:spPr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309C4F5-674C-4868-91F3-15085950ED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15712138-243B-442C-9A12-5B595BE2DF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2" y="4581128"/>
            <a:ext cx="9145016" cy="1115244"/>
          </a:xfrm>
        </p:spPr>
        <p:txBody>
          <a:bodyPr/>
          <a:lstStyle/>
          <a:p>
            <a:r>
              <a:rPr lang="fr-FR" sz="2000" dirty="0"/>
              <a:t>Max Hahn, Ministre de la Famille, des Solidarités, du Vivre ensemble et de l'Accueil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3001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2745C62-CF90-416A-AEAE-C120C554B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334" y="1042578"/>
            <a:ext cx="8636666" cy="1738350"/>
          </a:xfrm>
          <a:solidFill>
            <a:srgbClr val="FDC300"/>
          </a:solidFill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Merci pour votre attention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chemeClr val="tx2"/>
                </a:solidFill>
              </a:rPr>
              <a:t>Questions ?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4144348E-5699-4C20-A39D-BC6D3F769B9A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solidFill>
            <a:srgbClr val="FDC300"/>
          </a:solidFill>
        </p:spPr>
      </p:sp>
      <p:sp>
        <p:nvSpPr>
          <p:cNvPr id="2" name="TextBox 1"/>
          <p:cNvSpPr txBox="1"/>
          <p:nvPr/>
        </p:nvSpPr>
        <p:spPr>
          <a:xfrm>
            <a:off x="4079776" y="3068960"/>
            <a:ext cx="6912768" cy="1656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base">
              <a:lnSpc>
                <a:spcPct val="90000"/>
              </a:lnSpc>
            </a:pPr>
            <a:r>
              <a:rPr lang="fr-BE" sz="2000" b="1" i="0" dirty="0">
                <a:solidFill>
                  <a:srgbClr val="00A3E0"/>
                </a:solidFill>
                <a:effectLst/>
              </a:rPr>
              <a:t>Contacts :</a:t>
            </a:r>
          </a:p>
          <a:p>
            <a:pPr fontAlgn="base">
              <a:lnSpc>
                <a:spcPct val="90000"/>
              </a:lnSpc>
            </a:pPr>
            <a:r>
              <a:rPr lang="fr-BE" sz="2000" b="1" dirty="0">
                <a:solidFill>
                  <a:schemeClr val="bg1"/>
                </a:solidFill>
              </a:rPr>
              <a:t>population@statec.etat.lu</a:t>
            </a:r>
          </a:p>
          <a:p>
            <a:pPr fontAlgn="base">
              <a:lnSpc>
                <a:spcPct val="90000"/>
              </a:lnSpc>
            </a:pPr>
            <a:endParaRPr lang="fr-BE" sz="2000" b="1" i="0" dirty="0">
              <a:solidFill>
                <a:schemeClr val="bg1"/>
              </a:solidFill>
              <a:effectLst/>
            </a:endParaRPr>
          </a:p>
          <a:p>
            <a:pPr fontAlgn="base">
              <a:lnSpc>
                <a:spcPct val="90000"/>
              </a:lnSpc>
            </a:pPr>
            <a:r>
              <a:rPr lang="fr-LU" sz="2000" b="1" dirty="0">
                <a:solidFill>
                  <a:schemeClr val="bg1"/>
                </a:solidFill>
              </a:rPr>
              <a:t>Jean.Ries@fm.etat.lu </a:t>
            </a:r>
            <a:endParaRPr lang="fr-LU" sz="2000" b="1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9865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D3B80BD-0E7D-49BF-AEC8-3EFEDF1A7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15980" cy="6129030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Agenda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909A28B3-75D1-4B31-A584-D1D676EC072F}"/>
              </a:ext>
            </a:extLst>
          </p:cNvPr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77906034"/>
              </p:ext>
            </p:extLst>
          </p:nvPr>
        </p:nvGraphicFramePr>
        <p:xfrm>
          <a:off x="4007768" y="1300572"/>
          <a:ext cx="7334249" cy="2834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865">
                  <a:extLst>
                    <a:ext uri="{9D8B030D-6E8A-4147-A177-3AD203B41FA5}">
                      <a16:colId xmlns:a16="http://schemas.microsoft.com/office/drawing/2014/main" val="1519995692"/>
                    </a:ext>
                  </a:extLst>
                </a:gridCol>
                <a:gridCol w="902356">
                  <a:extLst>
                    <a:ext uri="{9D8B030D-6E8A-4147-A177-3AD203B41FA5}">
                      <a16:colId xmlns:a16="http://schemas.microsoft.com/office/drawing/2014/main" val="330078112"/>
                    </a:ext>
                  </a:extLst>
                </a:gridCol>
                <a:gridCol w="6324028">
                  <a:extLst>
                    <a:ext uri="{9D8B030D-6E8A-4147-A177-3AD203B41FA5}">
                      <a16:colId xmlns:a16="http://schemas.microsoft.com/office/drawing/2014/main" val="2210843682"/>
                    </a:ext>
                  </a:extLst>
                </a:gridCol>
              </a:tblGrid>
              <a:tr h="771324"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fr-FR" sz="40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2400" b="0" noProof="0" dirty="0">
                          <a:solidFill>
                            <a:schemeClr val="tx2"/>
                          </a:solidFill>
                        </a:rPr>
                        <a:t>Introduction</a:t>
                      </a:r>
                      <a:r>
                        <a:rPr lang="fr-BE" sz="2400" b="0" baseline="0" noProof="0" dirty="0">
                          <a:solidFill>
                            <a:schemeClr val="tx2"/>
                          </a:solidFill>
                        </a:rPr>
                        <a:t> par Dr. Serge Allegrezza, Directeur du STATEC</a:t>
                      </a:r>
                      <a:endParaRPr lang="fr-BE" sz="2400" b="0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414141"/>
                  </a:ext>
                </a:extLst>
              </a:tr>
              <a:tr h="771324"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fr-FR" sz="40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BE" sz="2400" b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Situation d’handicap : présentation des résultats par Monsieur Jean</a:t>
                      </a:r>
                      <a:r>
                        <a:rPr lang="fr-BE" sz="2400" b="0" kern="1200" baseline="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Ries</a:t>
                      </a:r>
                      <a:endParaRPr lang="fr-BE" sz="2400" b="0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344623"/>
                  </a:ext>
                </a:extLst>
              </a:tr>
              <a:tr h="771324"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fr-FR" sz="40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b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Conclusion et perspectives par Monsieur le Ministre de la Famille</a:t>
                      </a:r>
                      <a:r>
                        <a:rPr lang="fr-FR" sz="2400" b="0" kern="1200" baseline="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des Solidarités, du Vivre ensemble et de l'Accueil, </a:t>
                      </a:r>
                      <a:r>
                        <a:rPr lang="fr-BE" sz="2400" b="0" kern="1200" baseline="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Max Hahn </a:t>
                      </a:r>
                      <a:endParaRPr lang="fr-BE" sz="2400" b="0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492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39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2FF8A70-94C7-49D2-A55C-024BD26F0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19" y="2956798"/>
            <a:ext cx="11180762" cy="1115244"/>
          </a:xfrm>
        </p:spPr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557367-A67A-44FD-A61C-1C022D712D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1381" y="0"/>
            <a:ext cx="2789238" cy="2438400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309C4F5-674C-4868-91F3-15085950ED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5712138-243B-442C-9A12-5B595BE2DF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2" y="4581128"/>
            <a:ext cx="9145016" cy="1115244"/>
          </a:xfrm>
        </p:spPr>
        <p:txBody>
          <a:bodyPr/>
          <a:lstStyle/>
          <a:p>
            <a:r>
              <a:rPr lang="fr-FR" sz="2000" dirty="0"/>
              <a:t>Dr Serge ALLEGREZZA – </a:t>
            </a:r>
            <a:r>
              <a:rPr lang="fr-FR" dirty="0"/>
              <a:t>Directeur du STATEC</a:t>
            </a:r>
          </a:p>
        </p:txBody>
      </p:sp>
    </p:spTree>
    <p:extLst>
      <p:ext uri="{BB962C8B-B14F-4D97-AF65-F5344CB8AC3E}">
        <p14:creationId xmlns:p14="http://schemas.microsoft.com/office/powerpoint/2010/main" val="25799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95EC61-94B8-476D-8BAB-0296D8C7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sz="3300" dirty="0">
                <a:solidFill>
                  <a:schemeClr val="tx2"/>
                </a:solidFill>
              </a:rPr>
              <a:t>Utilité des statistiques démographiques et des recensements </a:t>
            </a:r>
            <a:endParaRPr lang="fr-FR" sz="3300" dirty="0">
              <a:solidFill>
                <a:schemeClr val="tx2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0"/>
          </p:nvPr>
        </p:nvSpPr>
        <p:spPr>
          <a:xfrm>
            <a:off x="760237" y="3648891"/>
            <a:ext cx="1532494" cy="1979613"/>
          </a:xfrm>
        </p:spPr>
        <p:txBody>
          <a:bodyPr/>
          <a:lstStyle/>
          <a:p>
            <a:r>
              <a:rPr lang="fr-LU" sz="1800" b="0" dirty="0"/>
              <a:t>08/11/21 : 37</a:t>
            </a:r>
            <a:r>
              <a:rPr lang="fr-LU" sz="1800" b="0" baseline="30000" dirty="0"/>
              <a:t>e</a:t>
            </a:r>
            <a:r>
              <a:rPr lang="fr-LU" sz="1800" b="0" dirty="0"/>
              <a:t> édition du recensement de la population depuis l’indépendance du Luxembourg</a:t>
            </a:r>
          </a:p>
          <a:p>
            <a:endParaRPr lang="fr-LU" sz="1800" b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1"/>
          </p:nvPr>
        </p:nvSpPr>
        <p:spPr>
          <a:xfrm>
            <a:off x="2646644" y="3648891"/>
            <a:ext cx="2106944" cy="1979613"/>
          </a:xfrm>
        </p:spPr>
        <p:txBody>
          <a:bodyPr/>
          <a:lstStyle/>
          <a:p>
            <a:r>
              <a:rPr lang="fr-LU" sz="1800" b="0" dirty="0"/>
              <a:t>L’opération statistique la plus ancienne, la plus répandue et une des plus complexes</a:t>
            </a:r>
          </a:p>
          <a:p>
            <a:endParaRPr lang="fr-L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2"/>
          </p:nvPr>
        </p:nvSpPr>
        <p:spPr>
          <a:xfrm>
            <a:off x="5129033" y="3648891"/>
            <a:ext cx="2106944" cy="1979613"/>
          </a:xfrm>
        </p:spPr>
        <p:txBody>
          <a:bodyPr/>
          <a:lstStyle/>
          <a:p>
            <a:r>
              <a:rPr lang="fr-LU" sz="1800" b="0" dirty="0"/>
              <a:t>Une documentation indispensable sur la structure socio-économique du pays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7600656" y="3648891"/>
            <a:ext cx="2106944" cy="1979613"/>
          </a:xfrm>
        </p:spPr>
        <p:txBody>
          <a:bodyPr/>
          <a:lstStyle/>
          <a:p>
            <a:r>
              <a:rPr lang="fr-LU" sz="1800" b="0" dirty="0"/>
              <a:t>Comprendre l’évolution à long terme de la société luxembourgeoise</a:t>
            </a:r>
          </a:p>
        </p:txBody>
      </p:sp>
      <p:sp>
        <p:nvSpPr>
          <p:cNvPr id="19" name="Media Placeholder 18"/>
          <p:cNvSpPr>
            <a:spLocks noGrp="1"/>
          </p:cNvSpPr>
          <p:nvPr>
            <p:ph type="media" sz="quarter" idx="34"/>
          </p:nvPr>
        </p:nvSpPr>
        <p:spPr/>
      </p:sp>
      <p:sp>
        <p:nvSpPr>
          <p:cNvPr id="20" name="Oval 19"/>
          <p:cNvSpPr/>
          <p:nvPr/>
        </p:nvSpPr>
        <p:spPr>
          <a:xfrm>
            <a:off x="845463" y="2149874"/>
            <a:ext cx="1218403" cy="1218403"/>
          </a:xfrm>
          <a:prstGeom prst="ellipse">
            <a:avLst/>
          </a:prstGeom>
          <a:ln w="222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/>
              <a:t>37</a:t>
            </a:r>
            <a:endParaRPr lang="fr-LU" sz="4000" dirty="0"/>
          </a:p>
        </p:txBody>
      </p:sp>
      <p:grpSp>
        <p:nvGrpSpPr>
          <p:cNvPr id="21" name="Group 53"/>
          <p:cNvGrpSpPr>
            <a:grpSpLocks noChangeAspect="1"/>
          </p:cNvGrpSpPr>
          <p:nvPr/>
        </p:nvGrpSpPr>
        <p:grpSpPr bwMode="auto">
          <a:xfrm>
            <a:off x="3250521" y="2346469"/>
            <a:ext cx="899189" cy="942302"/>
            <a:chOff x="1450" y="2324"/>
            <a:chExt cx="876" cy="918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auto">
            <a:xfrm>
              <a:off x="1560" y="2542"/>
              <a:ext cx="503" cy="503"/>
            </a:xfrm>
            <a:prstGeom prst="ellipse">
              <a:avLst/>
            </a:prstGeom>
            <a:grpFill/>
            <a:ln w="222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auto">
            <a:xfrm>
              <a:off x="1647" y="2630"/>
              <a:ext cx="329" cy="328"/>
            </a:xfrm>
            <a:prstGeom prst="ellipse">
              <a:avLst/>
            </a:prstGeom>
            <a:grpFill/>
            <a:ln w="222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24" name="Freeform 56"/>
            <p:cNvSpPr>
              <a:spLocks/>
            </p:cNvSpPr>
            <p:nvPr/>
          </p:nvSpPr>
          <p:spPr bwMode="auto">
            <a:xfrm>
              <a:off x="1757" y="3133"/>
              <a:ext cx="131" cy="109"/>
            </a:xfrm>
            <a:custGeom>
              <a:avLst/>
              <a:gdLst>
                <a:gd name="T0" fmla="*/ 0 w 131"/>
                <a:gd name="T1" fmla="*/ 109 h 109"/>
                <a:gd name="T2" fmla="*/ 0 w 131"/>
                <a:gd name="T3" fmla="*/ 0 h 109"/>
                <a:gd name="T4" fmla="*/ 131 w 131"/>
                <a:gd name="T5" fmla="*/ 0 h 109"/>
                <a:gd name="T6" fmla="*/ 131 w 131"/>
                <a:gd name="T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09">
                  <a:moveTo>
                    <a:pt x="0" y="109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09"/>
                  </a:lnTo>
                </a:path>
              </a:pathLst>
            </a:custGeom>
            <a:grpFill/>
            <a:ln w="222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25" name="Line 57"/>
            <p:cNvSpPr>
              <a:spLocks noChangeShapeType="1"/>
            </p:cNvSpPr>
            <p:nvPr/>
          </p:nvSpPr>
          <p:spPr bwMode="auto">
            <a:xfrm>
              <a:off x="1757" y="3198"/>
              <a:ext cx="131" cy="0"/>
            </a:xfrm>
            <a:prstGeom prst="line">
              <a:avLst/>
            </a:prstGeom>
            <a:grpFill/>
            <a:ln w="222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26" name="Line 58"/>
            <p:cNvSpPr>
              <a:spLocks noChangeShapeType="1"/>
            </p:cNvSpPr>
            <p:nvPr/>
          </p:nvSpPr>
          <p:spPr bwMode="auto">
            <a:xfrm>
              <a:off x="1779" y="3045"/>
              <a:ext cx="0" cy="88"/>
            </a:xfrm>
            <a:prstGeom prst="line">
              <a:avLst/>
            </a:prstGeom>
            <a:grpFill/>
            <a:ln w="222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27" name="Line 59"/>
            <p:cNvSpPr>
              <a:spLocks noChangeShapeType="1"/>
            </p:cNvSpPr>
            <p:nvPr/>
          </p:nvSpPr>
          <p:spPr bwMode="auto">
            <a:xfrm>
              <a:off x="1866" y="3045"/>
              <a:ext cx="0" cy="88"/>
            </a:xfrm>
            <a:prstGeom prst="line">
              <a:avLst/>
            </a:prstGeom>
            <a:grpFill/>
            <a:ln w="222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28" name="Line 60"/>
            <p:cNvSpPr>
              <a:spLocks noChangeShapeType="1"/>
            </p:cNvSpPr>
            <p:nvPr/>
          </p:nvSpPr>
          <p:spPr bwMode="auto">
            <a:xfrm flipV="1">
              <a:off x="2019" y="2400"/>
              <a:ext cx="192" cy="186"/>
            </a:xfrm>
            <a:prstGeom prst="line">
              <a:avLst/>
            </a:prstGeom>
            <a:grpFill/>
            <a:ln w="222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29" name="Line 61"/>
            <p:cNvSpPr>
              <a:spLocks noChangeShapeType="1"/>
            </p:cNvSpPr>
            <p:nvPr/>
          </p:nvSpPr>
          <p:spPr bwMode="auto">
            <a:xfrm flipV="1">
              <a:off x="1822" y="2717"/>
              <a:ext cx="44" cy="44"/>
            </a:xfrm>
            <a:prstGeom prst="line">
              <a:avLst/>
            </a:prstGeom>
            <a:grpFill/>
            <a:ln w="222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30" name="Line 62"/>
            <p:cNvSpPr>
              <a:spLocks noChangeShapeType="1"/>
            </p:cNvSpPr>
            <p:nvPr/>
          </p:nvSpPr>
          <p:spPr bwMode="auto">
            <a:xfrm>
              <a:off x="1910" y="2455"/>
              <a:ext cx="328" cy="240"/>
            </a:xfrm>
            <a:prstGeom prst="line">
              <a:avLst/>
            </a:prstGeom>
            <a:grpFill/>
            <a:ln w="222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31" name="Line 63"/>
            <p:cNvSpPr>
              <a:spLocks noChangeShapeType="1"/>
            </p:cNvSpPr>
            <p:nvPr/>
          </p:nvSpPr>
          <p:spPr bwMode="auto">
            <a:xfrm>
              <a:off x="1702" y="2745"/>
              <a:ext cx="33" cy="16"/>
            </a:xfrm>
            <a:prstGeom prst="line">
              <a:avLst/>
            </a:prstGeom>
            <a:grpFill/>
            <a:ln w="222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32" name="Line 64"/>
            <p:cNvSpPr>
              <a:spLocks noChangeShapeType="1"/>
            </p:cNvSpPr>
            <p:nvPr/>
          </p:nvSpPr>
          <p:spPr bwMode="auto">
            <a:xfrm>
              <a:off x="1532" y="2608"/>
              <a:ext cx="28" cy="22"/>
            </a:xfrm>
            <a:prstGeom prst="line">
              <a:avLst/>
            </a:prstGeom>
            <a:grpFill/>
            <a:ln w="222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33" name="Line 65"/>
            <p:cNvSpPr>
              <a:spLocks noChangeShapeType="1"/>
            </p:cNvSpPr>
            <p:nvPr/>
          </p:nvSpPr>
          <p:spPr bwMode="auto">
            <a:xfrm flipV="1">
              <a:off x="1806" y="2460"/>
              <a:ext cx="27" cy="33"/>
            </a:xfrm>
            <a:prstGeom prst="line">
              <a:avLst/>
            </a:prstGeom>
            <a:grpFill/>
            <a:ln w="222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34" name="Rectangle 66"/>
            <p:cNvSpPr>
              <a:spLocks noChangeArrowheads="1"/>
            </p:cNvSpPr>
            <p:nvPr/>
          </p:nvSpPr>
          <p:spPr bwMode="auto">
            <a:xfrm>
              <a:off x="1822" y="2367"/>
              <a:ext cx="88" cy="88"/>
            </a:xfrm>
            <a:prstGeom prst="rect">
              <a:avLst/>
            </a:prstGeom>
            <a:grpFill/>
            <a:ln w="222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35" name="Rectangle 67"/>
            <p:cNvSpPr>
              <a:spLocks noChangeArrowheads="1"/>
            </p:cNvSpPr>
            <p:nvPr/>
          </p:nvSpPr>
          <p:spPr bwMode="auto">
            <a:xfrm>
              <a:off x="2238" y="2695"/>
              <a:ext cx="88" cy="88"/>
            </a:xfrm>
            <a:prstGeom prst="rect">
              <a:avLst/>
            </a:prstGeom>
            <a:grpFill/>
            <a:ln w="222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36" name="Rectangle 68"/>
            <p:cNvSpPr>
              <a:spLocks noChangeArrowheads="1"/>
            </p:cNvSpPr>
            <p:nvPr/>
          </p:nvSpPr>
          <p:spPr bwMode="auto">
            <a:xfrm>
              <a:off x="2216" y="2324"/>
              <a:ext cx="88" cy="87"/>
            </a:xfrm>
            <a:prstGeom prst="rect">
              <a:avLst/>
            </a:prstGeom>
            <a:grpFill/>
            <a:ln w="222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37" name="Rectangle 69"/>
            <p:cNvSpPr>
              <a:spLocks noChangeArrowheads="1"/>
            </p:cNvSpPr>
            <p:nvPr/>
          </p:nvSpPr>
          <p:spPr bwMode="auto">
            <a:xfrm>
              <a:off x="1735" y="2761"/>
              <a:ext cx="87" cy="88"/>
            </a:xfrm>
            <a:prstGeom prst="rect">
              <a:avLst/>
            </a:prstGeom>
            <a:solidFill>
              <a:schemeClr val="accent1"/>
            </a:solidFill>
            <a:ln w="222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38" name="Rectangle 70"/>
            <p:cNvSpPr>
              <a:spLocks noChangeArrowheads="1"/>
            </p:cNvSpPr>
            <p:nvPr/>
          </p:nvSpPr>
          <p:spPr bwMode="auto">
            <a:xfrm>
              <a:off x="1450" y="2520"/>
              <a:ext cx="88" cy="88"/>
            </a:xfrm>
            <a:prstGeom prst="rect">
              <a:avLst/>
            </a:prstGeom>
            <a:grpFill/>
            <a:ln w="222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 bwMode="auto">
          <a:xfrm>
            <a:off x="5592377" y="2533077"/>
            <a:ext cx="662902" cy="685374"/>
            <a:chOff x="0" y="0"/>
            <a:chExt cx="59" cy="61"/>
          </a:xfrm>
          <a:noFill/>
        </p:grpSpPr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0" y="56"/>
              <a:ext cx="16" cy="5"/>
            </a:xfrm>
            <a:custGeom>
              <a:avLst/>
              <a:gdLst>
                <a:gd name="T0" fmla="*/ 48 w 48"/>
                <a:gd name="T1" fmla="*/ 16 h 16"/>
                <a:gd name="T2" fmla="*/ 48 w 48"/>
                <a:gd name="T3" fmla="*/ 12 h 16"/>
                <a:gd name="T4" fmla="*/ 24 w 48"/>
                <a:gd name="T5" fmla="*/ 0 h 16"/>
                <a:gd name="T6" fmla="*/ 0 w 48"/>
                <a:gd name="T7" fmla="*/ 12 h 16"/>
                <a:gd name="T8" fmla="*/ 0 w 4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6">
                  <a:moveTo>
                    <a:pt x="48" y="16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3"/>
                    <a:pt x="36" y="0"/>
                    <a:pt x="24" y="0"/>
                  </a:cubicBezTo>
                  <a:cubicBezTo>
                    <a:pt x="12" y="0"/>
                    <a:pt x="0" y="3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grpFill/>
            <a:ln w="222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 dirty="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4" y="42"/>
              <a:ext cx="8" cy="10"/>
            </a:xfrm>
            <a:custGeom>
              <a:avLst/>
              <a:gdLst>
                <a:gd name="T0" fmla="*/ 0 w 24"/>
                <a:gd name="T1" fmla="*/ 12 h 28"/>
                <a:gd name="T2" fmla="*/ 12 w 24"/>
                <a:gd name="T3" fmla="*/ 0 h 28"/>
                <a:gd name="T4" fmla="*/ 24 w 24"/>
                <a:gd name="T5" fmla="*/ 12 h 28"/>
                <a:gd name="T6" fmla="*/ 24 w 24"/>
                <a:gd name="T7" fmla="*/ 16 h 28"/>
                <a:gd name="T8" fmla="*/ 12 w 24"/>
                <a:gd name="T9" fmla="*/ 28 h 28"/>
                <a:gd name="T10" fmla="*/ 0 w 24"/>
                <a:gd name="T11" fmla="*/ 16 h 28"/>
                <a:gd name="T12" fmla="*/ 0 w 24"/>
                <a:gd name="T1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8">
                  <a:moveTo>
                    <a:pt x="0" y="12"/>
                  </a:move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23"/>
                    <a:pt x="19" y="28"/>
                    <a:pt x="12" y="28"/>
                  </a:cubicBezTo>
                  <a:cubicBezTo>
                    <a:pt x="5" y="28"/>
                    <a:pt x="0" y="23"/>
                    <a:pt x="0" y="16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222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1" y="56"/>
              <a:ext cx="16" cy="5"/>
            </a:xfrm>
            <a:custGeom>
              <a:avLst/>
              <a:gdLst>
                <a:gd name="T0" fmla="*/ 48 w 48"/>
                <a:gd name="T1" fmla="*/ 16 h 16"/>
                <a:gd name="T2" fmla="*/ 48 w 48"/>
                <a:gd name="T3" fmla="*/ 12 h 16"/>
                <a:gd name="T4" fmla="*/ 24 w 48"/>
                <a:gd name="T5" fmla="*/ 0 h 16"/>
                <a:gd name="T6" fmla="*/ 0 w 48"/>
                <a:gd name="T7" fmla="*/ 12 h 16"/>
                <a:gd name="T8" fmla="*/ 0 w 4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6">
                  <a:moveTo>
                    <a:pt x="48" y="16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3"/>
                    <a:pt x="36" y="0"/>
                    <a:pt x="24" y="0"/>
                  </a:cubicBezTo>
                  <a:cubicBezTo>
                    <a:pt x="12" y="0"/>
                    <a:pt x="0" y="3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grpFill/>
            <a:ln w="222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 dirty="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5" y="42"/>
              <a:ext cx="8" cy="10"/>
            </a:xfrm>
            <a:custGeom>
              <a:avLst/>
              <a:gdLst>
                <a:gd name="T0" fmla="*/ 0 w 24"/>
                <a:gd name="T1" fmla="*/ 12 h 28"/>
                <a:gd name="T2" fmla="*/ 12 w 24"/>
                <a:gd name="T3" fmla="*/ 0 h 28"/>
                <a:gd name="T4" fmla="*/ 24 w 24"/>
                <a:gd name="T5" fmla="*/ 12 h 28"/>
                <a:gd name="T6" fmla="*/ 24 w 24"/>
                <a:gd name="T7" fmla="*/ 16 h 28"/>
                <a:gd name="T8" fmla="*/ 12 w 24"/>
                <a:gd name="T9" fmla="*/ 28 h 28"/>
                <a:gd name="T10" fmla="*/ 0 w 24"/>
                <a:gd name="T11" fmla="*/ 16 h 28"/>
                <a:gd name="T12" fmla="*/ 0 w 24"/>
                <a:gd name="T1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8">
                  <a:moveTo>
                    <a:pt x="0" y="12"/>
                  </a:move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23"/>
                    <a:pt x="19" y="28"/>
                    <a:pt x="12" y="28"/>
                  </a:cubicBezTo>
                  <a:cubicBezTo>
                    <a:pt x="5" y="28"/>
                    <a:pt x="0" y="23"/>
                    <a:pt x="0" y="16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222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 dirty="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9" y="34"/>
              <a:ext cx="16" cy="4"/>
            </a:xfrm>
            <a:custGeom>
              <a:avLst/>
              <a:gdLst>
                <a:gd name="T0" fmla="*/ 48 w 48"/>
                <a:gd name="T1" fmla="*/ 12 h 12"/>
                <a:gd name="T2" fmla="*/ 24 w 48"/>
                <a:gd name="T3" fmla="*/ 0 h 12"/>
                <a:gd name="T4" fmla="*/ 0 w 48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2">
                  <a:moveTo>
                    <a:pt x="48" y="12"/>
                  </a:moveTo>
                  <a:cubicBezTo>
                    <a:pt x="48" y="3"/>
                    <a:pt x="36" y="0"/>
                    <a:pt x="24" y="0"/>
                  </a:cubicBezTo>
                  <a:cubicBezTo>
                    <a:pt x="12" y="0"/>
                    <a:pt x="0" y="3"/>
                    <a:pt x="0" y="12"/>
                  </a:cubicBezTo>
                </a:path>
              </a:pathLst>
            </a:custGeom>
            <a:grpFill/>
            <a:ln w="222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 dirty="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3" y="21"/>
              <a:ext cx="8" cy="9"/>
            </a:xfrm>
            <a:custGeom>
              <a:avLst/>
              <a:gdLst>
                <a:gd name="T0" fmla="*/ 0 w 24"/>
                <a:gd name="T1" fmla="*/ 12 h 28"/>
                <a:gd name="T2" fmla="*/ 12 w 24"/>
                <a:gd name="T3" fmla="*/ 0 h 28"/>
                <a:gd name="T4" fmla="*/ 24 w 24"/>
                <a:gd name="T5" fmla="*/ 12 h 28"/>
                <a:gd name="T6" fmla="*/ 24 w 24"/>
                <a:gd name="T7" fmla="*/ 16 h 28"/>
                <a:gd name="T8" fmla="*/ 12 w 24"/>
                <a:gd name="T9" fmla="*/ 28 h 28"/>
                <a:gd name="T10" fmla="*/ 0 w 24"/>
                <a:gd name="T11" fmla="*/ 16 h 28"/>
                <a:gd name="T12" fmla="*/ 0 w 24"/>
                <a:gd name="T1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8">
                  <a:moveTo>
                    <a:pt x="0" y="12"/>
                  </a:move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23"/>
                    <a:pt x="19" y="28"/>
                    <a:pt x="12" y="28"/>
                  </a:cubicBezTo>
                  <a:cubicBezTo>
                    <a:pt x="5" y="28"/>
                    <a:pt x="0" y="23"/>
                    <a:pt x="0" y="16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222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 dirty="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3" y="56"/>
              <a:ext cx="16" cy="5"/>
            </a:xfrm>
            <a:custGeom>
              <a:avLst/>
              <a:gdLst>
                <a:gd name="T0" fmla="*/ 48 w 48"/>
                <a:gd name="T1" fmla="*/ 16 h 16"/>
                <a:gd name="T2" fmla="*/ 48 w 48"/>
                <a:gd name="T3" fmla="*/ 12 h 16"/>
                <a:gd name="T4" fmla="*/ 24 w 48"/>
                <a:gd name="T5" fmla="*/ 0 h 16"/>
                <a:gd name="T6" fmla="*/ 0 w 48"/>
                <a:gd name="T7" fmla="*/ 12 h 16"/>
                <a:gd name="T8" fmla="*/ 0 w 4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6">
                  <a:moveTo>
                    <a:pt x="48" y="16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3"/>
                    <a:pt x="36" y="0"/>
                    <a:pt x="24" y="0"/>
                  </a:cubicBezTo>
                  <a:cubicBezTo>
                    <a:pt x="12" y="0"/>
                    <a:pt x="0" y="3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grpFill/>
            <a:ln w="222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 dirty="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7" y="42"/>
              <a:ext cx="8" cy="10"/>
            </a:xfrm>
            <a:custGeom>
              <a:avLst/>
              <a:gdLst>
                <a:gd name="T0" fmla="*/ 0 w 24"/>
                <a:gd name="T1" fmla="*/ 12 h 28"/>
                <a:gd name="T2" fmla="*/ 12 w 24"/>
                <a:gd name="T3" fmla="*/ 0 h 28"/>
                <a:gd name="T4" fmla="*/ 24 w 24"/>
                <a:gd name="T5" fmla="*/ 12 h 28"/>
                <a:gd name="T6" fmla="*/ 24 w 24"/>
                <a:gd name="T7" fmla="*/ 16 h 28"/>
                <a:gd name="T8" fmla="*/ 12 w 24"/>
                <a:gd name="T9" fmla="*/ 28 h 28"/>
                <a:gd name="T10" fmla="*/ 0 w 24"/>
                <a:gd name="T11" fmla="*/ 16 h 28"/>
                <a:gd name="T12" fmla="*/ 0 w 24"/>
                <a:gd name="T1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8">
                  <a:moveTo>
                    <a:pt x="0" y="12"/>
                  </a:move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23"/>
                    <a:pt x="19" y="28"/>
                    <a:pt x="12" y="28"/>
                  </a:cubicBezTo>
                  <a:cubicBezTo>
                    <a:pt x="5" y="28"/>
                    <a:pt x="0" y="23"/>
                    <a:pt x="0" y="16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222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 dirty="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33" y="34"/>
              <a:ext cx="16" cy="4"/>
            </a:xfrm>
            <a:custGeom>
              <a:avLst/>
              <a:gdLst>
                <a:gd name="T0" fmla="*/ 48 w 48"/>
                <a:gd name="T1" fmla="*/ 12 h 12"/>
                <a:gd name="T2" fmla="*/ 24 w 48"/>
                <a:gd name="T3" fmla="*/ 0 h 12"/>
                <a:gd name="T4" fmla="*/ 0 w 48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2">
                  <a:moveTo>
                    <a:pt x="48" y="12"/>
                  </a:moveTo>
                  <a:cubicBezTo>
                    <a:pt x="48" y="3"/>
                    <a:pt x="36" y="0"/>
                    <a:pt x="24" y="0"/>
                  </a:cubicBezTo>
                  <a:cubicBezTo>
                    <a:pt x="12" y="0"/>
                    <a:pt x="0" y="3"/>
                    <a:pt x="0" y="12"/>
                  </a:cubicBezTo>
                </a:path>
              </a:pathLst>
            </a:custGeom>
            <a:grpFill/>
            <a:ln w="222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 dirty="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37" y="21"/>
              <a:ext cx="8" cy="9"/>
            </a:xfrm>
            <a:custGeom>
              <a:avLst/>
              <a:gdLst>
                <a:gd name="T0" fmla="*/ 0 w 24"/>
                <a:gd name="T1" fmla="*/ 12 h 28"/>
                <a:gd name="T2" fmla="*/ 12 w 24"/>
                <a:gd name="T3" fmla="*/ 0 h 28"/>
                <a:gd name="T4" fmla="*/ 24 w 24"/>
                <a:gd name="T5" fmla="*/ 12 h 28"/>
                <a:gd name="T6" fmla="*/ 24 w 24"/>
                <a:gd name="T7" fmla="*/ 16 h 28"/>
                <a:gd name="T8" fmla="*/ 12 w 24"/>
                <a:gd name="T9" fmla="*/ 28 h 28"/>
                <a:gd name="T10" fmla="*/ 0 w 24"/>
                <a:gd name="T11" fmla="*/ 16 h 28"/>
                <a:gd name="T12" fmla="*/ 0 w 24"/>
                <a:gd name="T1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8">
                  <a:moveTo>
                    <a:pt x="0" y="12"/>
                  </a:move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23"/>
                    <a:pt x="19" y="28"/>
                    <a:pt x="12" y="28"/>
                  </a:cubicBezTo>
                  <a:cubicBezTo>
                    <a:pt x="5" y="28"/>
                    <a:pt x="0" y="23"/>
                    <a:pt x="0" y="16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222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 dirty="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1" y="13"/>
              <a:ext cx="16" cy="4"/>
            </a:xfrm>
            <a:custGeom>
              <a:avLst/>
              <a:gdLst>
                <a:gd name="T0" fmla="*/ 48 w 48"/>
                <a:gd name="T1" fmla="*/ 12 h 12"/>
                <a:gd name="T2" fmla="*/ 24 w 48"/>
                <a:gd name="T3" fmla="*/ 0 h 12"/>
                <a:gd name="T4" fmla="*/ 0 w 48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2">
                  <a:moveTo>
                    <a:pt x="48" y="12"/>
                  </a:moveTo>
                  <a:cubicBezTo>
                    <a:pt x="48" y="3"/>
                    <a:pt x="36" y="0"/>
                    <a:pt x="24" y="0"/>
                  </a:cubicBezTo>
                  <a:cubicBezTo>
                    <a:pt x="12" y="0"/>
                    <a:pt x="0" y="3"/>
                    <a:pt x="0" y="12"/>
                  </a:cubicBezTo>
                </a:path>
              </a:pathLst>
            </a:custGeom>
            <a:grpFill/>
            <a:ln w="222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 dirty="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5" y="0"/>
              <a:ext cx="8" cy="9"/>
            </a:xfrm>
            <a:custGeom>
              <a:avLst/>
              <a:gdLst>
                <a:gd name="T0" fmla="*/ 0 w 24"/>
                <a:gd name="T1" fmla="*/ 12 h 28"/>
                <a:gd name="T2" fmla="*/ 12 w 24"/>
                <a:gd name="T3" fmla="*/ 0 h 28"/>
                <a:gd name="T4" fmla="*/ 24 w 24"/>
                <a:gd name="T5" fmla="*/ 12 h 28"/>
                <a:gd name="T6" fmla="*/ 24 w 24"/>
                <a:gd name="T7" fmla="*/ 16 h 28"/>
                <a:gd name="T8" fmla="*/ 12 w 24"/>
                <a:gd name="T9" fmla="*/ 28 h 28"/>
                <a:gd name="T10" fmla="*/ 0 w 24"/>
                <a:gd name="T11" fmla="*/ 16 h 28"/>
                <a:gd name="T12" fmla="*/ 0 w 24"/>
                <a:gd name="T1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8">
                  <a:moveTo>
                    <a:pt x="0" y="12"/>
                  </a:move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23"/>
                    <a:pt x="19" y="28"/>
                    <a:pt x="12" y="28"/>
                  </a:cubicBezTo>
                  <a:cubicBezTo>
                    <a:pt x="5" y="28"/>
                    <a:pt x="0" y="23"/>
                    <a:pt x="0" y="16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222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 dirty="0"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7777039" y="2542879"/>
            <a:ext cx="935198" cy="783767"/>
            <a:chOff x="3001482" y="5752481"/>
            <a:chExt cx="607981" cy="509534"/>
          </a:xfrm>
        </p:grpSpPr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3022601" y="5993103"/>
              <a:ext cx="187679" cy="187420"/>
            </a:xfrm>
            <a:custGeom>
              <a:avLst/>
              <a:gdLst>
                <a:gd name="T0" fmla="*/ 386 w 612"/>
                <a:gd name="T1" fmla="*/ 3 h 611"/>
                <a:gd name="T2" fmla="*/ 258 w 612"/>
                <a:gd name="T3" fmla="*/ 6 h 611"/>
                <a:gd name="T4" fmla="*/ 112 w 612"/>
                <a:gd name="T5" fmla="*/ 71 h 611"/>
                <a:gd name="T6" fmla="*/ 18 w 612"/>
                <a:gd name="T7" fmla="*/ 201 h 611"/>
                <a:gd name="T8" fmla="*/ 0 w 612"/>
                <a:gd name="T9" fmla="*/ 289 h 611"/>
                <a:gd name="T10" fmla="*/ 0 w 612"/>
                <a:gd name="T11" fmla="*/ 319 h 611"/>
                <a:gd name="T12" fmla="*/ 200 w 612"/>
                <a:gd name="T13" fmla="*/ 593 h 611"/>
                <a:gd name="T14" fmla="*/ 304 w 612"/>
                <a:gd name="T15" fmla="*/ 611 h 611"/>
                <a:gd name="T16" fmla="*/ 612 w 612"/>
                <a:gd name="T17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2" h="611">
                  <a:moveTo>
                    <a:pt x="386" y="3"/>
                  </a:moveTo>
                  <a:cubicBezTo>
                    <a:pt x="343" y="4"/>
                    <a:pt x="300" y="0"/>
                    <a:pt x="258" y="6"/>
                  </a:cubicBezTo>
                  <a:cubicBezTo>
                    <a:pt x="204" y="13"/>
                    <a:pt x="154" y="35"/>
                    <a:pt x="112" y="71"/>
                  </a:cubicBezTo>
                  <a:cubicBezTo>
                    <a:pt x="70" y="107"/>
                    <a:pt x="36" y="148"/>
                    <a:pt x="18" y="201"/>
                  </a:cubicBezTo>
                  <a:cubicBezTo>
                    <a:pt x="8" y="230"/>
                    <a:pt x="0" y="258"/>
                    <a:pt x="0" y="289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7" y="454"/>
                    <a:pt x="77" y="542"/>
                    <a:pt x="200" y="593"/>
                  </a:cubicBezTo>
                  <a:cubicBezTo>
                    <a:pt x="233" y="607"/>
                    <a:pt x="268" y="611"/>
                    <a:pt x="304" y="611"/>
                  </a:cubicBezTo>
                  <a:cubicBezTo>
                    <a:pt x="407" y="611"/>
                    <a:pt x="509" y="611"/>
                    <a:pt x="612" y="611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3336604" y="5807491"/>
              <a:ext cx="190133" cy="186774"/>
            </a:xfrm>
            <a:custGeom>
              <a:avLst/>
              <a:gdLst>
                <a:gd name="T0" fmla="*/ 226 w 620"/>
                <a:gd name="T1" fmla="*/ 608 h 609"/>
                <a:gd name="T2" fmla="*/ 296 w 620"/>
                <a:gd name="T3" fmla="*/ 608 h 609"/>
                <a:gd name="T4" fmla="*/ 472 w 620"/>
                <a:gd name="T5" fmla="*/ 560 h 609"/>
                <a:gd name="T6" fmla="*/ 474 w 620"/>
                <a:gd name="T7" fmla="*/ 559 h 609"/>
                <a:gd name="T8" fmla="*/ 607 w 620"/>
                <a:gd name="T9" fmla="*/ 338 h 609"/>
                <a:gd name="T10" fmla="*/ 607 w 620"/>
                <a:gd name="T11" fmla="*/ 338 h 609"/>
                <a:gd name="T12" fmla="*/ 478 w 620"/>
                <a:gd name="T13" fmla="*/ 51 h 609"/>
                <a:gd name="T14" fmla="*/ 400 w 620"/>
                <a:gd name="T15" fmla="*/ 14 h 609"/>
                <a:gd name="T16" fmla="*/ 304 w 620"/>
                <a:gd name="T17" fmla="*/ 0 h 609"/>
                <a:gd name="T18" fmla="*/ 0 w 620"/>
                <a:gd name="T19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0" h="609">
                  <a:moveTo>
                    <a:pt x="226" y="608"/>
                  </a:moveTo>
                  <a:cubicBezTo>
                    <a:pt x="249" y="608"/>
                    <a:pt x="273" y="608"/>
                    <a:pt x="296" y="608"/>
                  </a:cubicBezTo>
                  <a:cubicBezTo>
                    <a:pt x="359" y="609"/>
                    <a:pt x="418" y="596"/>
                    <a:pt x="472" y="560"/>
                  </a:cubicBezTo>
                  <a:cubicBezTo>
                    <a:pt x="473" y="560"/>
                    <a:pt x="473" y="559"/>
                    <a:pt x="474" y="559"/>
                  </a:cubicBezTo>
                  <a:cubicBezTo>
                    <a:pt x="548" y="508"/>
                    <a:pt x="596" y="427"/>
                    <a:pt x="607" y="338"/>
                  </a:cubicBezTo>
                  <a:cubicBezTo>
                    <a:pt x="607" y="338"/>
                    <a:pt x="607" y="338"/>
                    <a:pt x="607" y="338"/>
                  </a:cubicBezTo>
                  <a:cubicBezTo>
                    <a:pt x="620" y="226"/>
                    <a:pt x="571" y="115"/>
                    <a:pt x="478" y="51"/>
                  </a:cubicBezTo>
                  <a:cubicBezTo>
                    <a:pt x="453" y="34"/>
                    <a:pt x="427" y="21"/>
                    <a:pt x="400" y="14"/>
                  </a:cubicBezTo>
                  <a:cubicBezTo>
                    <a:pt x="368" y="4"/>
                    <a:pt x="336" y="0"/>
                    <a:pt x="304" y="0"/>
                  </a:cubicBezTo>
                  <a:cubicBezTo>
                    <a:pt x="203" y="0"/>
                    <a:pt x="101" y="0"/>
                    <a:pt x="0" y="0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3219450" y="5994007"/>
              <a:ext cx="107983" cy="0"/>
            </a:xfrm>
            <a:custGeom>
              <a:avLst/>
              <a:gdLst>
                <a:gd name="T0" fmla="*/ 352 w 352"/>
                <a:gd name="T1" fmla="*/ 0 w 3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52">
                  <a:moveTo>
                    <a:pt x="352" y="0"/>
                  </a:moveTo>
                  <a:cubicBezTo>
                    <a:pt x="235" y="0"/>
                    <a:pt x="117" y="0"/>
                    <a:pt x="0" y="0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3208683" y="5813308"/>
              <a:ext cx="50034" cy="45719"/>
            </a:xfrm>
            <a:custGeom>
              <a:avLst/>
              <a:gdLst>
                <a:gd name="T0" fmla="*/ 340 w 340"/>
                <a:gd name="T1" fmla="*/ 0 w 3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40">
                  <a:moveTo>
                    <a:pt x="340" y="0"/>
                  </a:moveTo>
                  <a:cubicBezTo>
                    <a:pt x="227" y="0"/>
                    <a:pt x="113" y="0"/>
                    <a:pt x="0" y="0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3288167" y="6180523"/>
              <a:ext cx="104237" cy="0"/>
            </a:xfrm>
            <a:custGeom>
              <a:avLst/>
              <a:gdLst>
                <a:gd name="T0" fmla="*/ 340 w 340"/>
                <a:gd name="T1" fmla="*/ 0 w 3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40">
                  <a:moveTo>
                    <a:pt x="340" y="0"/>
                  </a:moveTo>
                  <a:cubicBezTo>
                    <a:pt x="227" y="0"/>
                    <a:pt x="113" y="0"/>
                    <a:pt x="0" y="0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3257813" y="5763962"/>
              <a:ext cx="80471" cy="80471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3139109" y="5956549"/>
              <a:ext cx="80471" cy="80471"/>
            </a:xfrm>
            <a:prstGeom prst="ellipse">
              <a:avLst/>
            </a:prstGeom>
            <a:solidFill>
              <a:schemeClr val="accent1"/>
            </a:solidFill>
            <a:ln w="222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3327692" y="5955645"/>
              <a:ext cx="80471" cy="80471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3209892" y="6141902"/>
              <a:ext cx="80471" cy="80471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grpSp>
          <p:nvGrpSpPr>
            <p:cNvPr id="62" name="Group 4"/>
            <p:cNvGrpSpPr>
              <a:grpSpLocks noChangeAspect="1"/>
            </p:cNvGrpSpPr>
            <p:nvPr/>
          </p:nvGrpSpPr>
          <p:grpSpPr bwMode="auto">
            <a:xfrm>
              <a:off x="3470291" y="6078671"/>
              <a:ext cx="139172" cy="183344"/>
              <a:chOff x="2384" y="231"/>
              <a:chExt cx="2927" cy="3856"/>
            </a:xfrm>
          </p:grpSpPr>
          <p:sp>
            <p:nvSpPr>
              <p:cNvPr id="65" name="Freeform 5"/>
              <p:cNvSpPr>
                <a:spLocks/>
              </p:cNvSpPr>
              <p:nvPr/>
            </p:nvSpPr>
            <p:spPr bwMode="auto">
              <a:xfrm>
                <a:off x="2384" y="231"/>
                <a:ext cx="2927" cy="2184"/>
              </a:xfrm>
              <a:custGeom>
                <a:avLst/>
                <a:gdLst>
                  <a:gd name="T0" fmla="*/ 0 w 1232"/>
                  <a:gd name="T1" fmla="*/ 920 h 920"/>
                  <a:gd name="T2" fmla="*/ 1169 w 1232"/>
                  <a:gd name="T3" fmla="*/ 920 h 920"/>
                  <a:gd name="T4" fmla="*/ 1219 w 1232"/>
                  <a:gd name="T5" fmla="*/ 894 h 920"/>
                  <a:gd name="T6" fmla="*/ 1225 w 1232"/>
                  <a:gd name="T7" fmla="*/ 838 h 920"/>
                  <a:gd name="T8" fmla="*/ 1074 w 1232"/>
                  <a:gd name="T9" fmla="*/ 460 h 920"/>
                  <a:gd name="T10" fmla="*/ 1225 w 1232"/>
                  <a:gd name="T11" fmla="*/ 82 h 920"/>
                  <a:gd name="T12" fmla="*/ 1219 w 1232"/>
                  <a:gd name="T13" fmla="*/ 26 h 920"/>
                  <a:gd name="T14" fmla="*/ 1169 w 1232"/>
                  <a:gd name="T15" fmla="*/ 0 h 920"/>
                  <a:gd name="T16" fmla="*/ 0 w 1232"/>
                  <a:gd name="T17" fmla="*/ 0 h 920"/>
                  <a:gd name="T18" fmla="*/ 0 w 1232"/>
                  <a:gd name="T19" fmla="*/ 920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2" h="920">
                    <a:moveTo>
                      <a:pt x="0" y="920"/>
                    </a:moveTo>
                    <a:cubicBezTo>
                      <a:pt x="1169" y="920"/>
                      <a:pt x="1169" y="920"/>
                      <a:pt x="1169" y="920"/>
                    </a:cubicBezTo>
                    <a:cubicBezTo>
                      <a:pt x="1189" y="920"/>
                      <a:pt x="1208" y="910"/>
                      <a:pt x="1219" y="894"/>
                    </a:cubicBezTo>
                    <a:cubicBezTo>
                      <a:pt x="1230" y="877"/>
                      <a:pt x="1232" y="856"/>
                      <a:pt x="1225" y="838"/>
                    </a:cubicBezTo>
                    <a:cubicBezTo>
                      <a:pt x="1074" y="460"/>
                      <a:pt x="1074" y="460"/>
                      <a:pt x="1074" y="460"/>
                    </a:cubicBezTo>
                    <a:cubicBezTo>
                      <a:pt x="1225" y="82"/>
                      <a:pt x="1225" y="82"/>
                      <a:pt x="1225" y="82"/>
                    </a:cubicBezTo>
                    <a:cubicBezTo>
                      <a:pt x="1232" y="64"/>
                      <a:pt x="1230" y="43"/>
                      <a:pt x="1219" y="26"/>
                    </a:cubicBezTo>
                    <a:cubicBezTo>
                      <a:pt x="1208" y="10"/>
                      <a:pt x="1189" y="0"/>
                      <a:pt x="116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20"/>
                    </a:lnTo>
                    <a:close/>
                  </a:path>
                </a:pathLst>
              </a:custGeom>
              <a:solidFill>
                <a:schemeClr val="accent1"/>
              </a:solidFill>
              <a:ln w="222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LU" dirty="0"/>
              </a:p>
            </p:txBody>
          </p:sp>
          <p:sp>
            <p:nvSpPr>
              <p:cNvPr id="66" name="Freeform 6"/>
              <p:cNvSpPr>
                <a:spLocks/>
              </p:cNvSpPr>
              <p:nvPr/>
            </p:nvSpPr>
            <p:spPr bwMode="auto">
              <a:xfrm>
                <a:off x="2384" y="231"/>
                <a:ext cx="0" cy="3856"/>
              </a:xfrm>
              <a:custGeom>
                <a:avLst/>
                <a:gdLst>
                  <a:gd name="T0" fmla="*/ 3856 h 3856"/>
                  <a:gd name="T1" fmla="*/ 1709 h 3856"/>
                  <a:gd name="T2" fmla="*/ 0 h 3856"/>
                  <a:gd name="T3" fmla="*/ 0 h 38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856">
                    <a:moveTo>
                      <a:pt x="0" y="3856"/>
                    </a:moveTo>
                    <a:lnTo>
                      <a:pt x="0" y="170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222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LU" dirty="0"/>
              </a:p>
            </p:txBody>
          </p:sp>
        </p:grpSp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3091241" y="5752481"/>
              <a:ext cx="79109" cy="121129"/>
            </a:xfrm>
            <a:custGeom>
              <a:avLst/>
              <a:gdLst>
                <a:gd name="T0" fmla="*/ 0 w 242"/>
                <a:gd name="T1" fmla="*/ 304 h 304"/>
                <a:gd name="T2" fmla="*/ 225 w 242"/>
                <a:gd name="T3" fmla="*/ 173 h 304"/>
                <a:gd name="T4" fmla="*/ 225 w 242"/>
                <a:gd name="T5" fmla="*/ 130 h 304"/>
                <a:gd name="T6" fmla="*/ 0 w 242"/>
                <a:gd name="T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304">
                  <a:moveTo>
                    <a:pt x="0" y="304"/>
                  </a:moveTo>
                  <a:cubicBezTo>
                    <a:pt x="225" y="173"/>
                    <a:pt x="225" y="173"/>
                    <a:pt x="225" y="173"/>
                  </a:cubicBezTo>
                  <a:cubicBezTo>
                    <a:pt x="242" y="164"/>
                    <a:pt x="242" y="140"/>
                    <a:pt x="225" y="13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3001482" y="5752481"/>
              <a:ext cx="79109" cy="121129"/>
            </a:xfrm>
            <a:custGeom>
              <a:avLst/>
              <a:gdLst>
                <a:gd name="T0" fmla="*/ 0 w 242"/>
                <a:gd name="T1" fmla="*/ 304 h 304"/>
                <a:gd name="T2" fmla="*/ 225 w 242"/>
                <a:gd name="T3" fmla="*/ 173 h 304"/>
                <a:gd name="T4" fmla="*/ 225 w 242"/>
                <a:gd name="T5" fmla="*/ 130 h 304"/>
                <a:gd name="T6" fmla="*/ 0 w 242"/>
                <a:gd name="T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304">
                  <a:moveTo>
                    <a:pt x="0" y="304"/>
                  </a:moveTo>
                  <a:cubicBezTo>
                    <a:pt x="225" y="173"/>
                    <a:pt x="225" y="173"/>
                    <a:pt x="225" y="173"/>
                  </a:cubicBezTo>
                  <a:cubicBezTo>
                    <a:pt x="242" y="164"/>
                    <a:pt x="242" y="140"/>
                    <a:pt x="225" y="13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</p:grpSp>
      <p:sp>
        <p:nvSpPr>
          <p:cNvPr id="67" name="Text Placeholder 14"/>
          <p:cNvSpPr>
            <a:spLocks noGrp="1"/>
          </p:cNvSpPr>
          <p:nvPr>
            <p:ph type="body" sz="quarter" idx="30"/>
          </p:nvPr>
        </p:nvSpPr>
        <p:spPr>
          <a:xfrm>
            <a:off x="10072279" y="3648891"/>
            <a:ext cx="1532494" cy="1979613"/>
          </a:xfrm>
        </p:spPr>
        <p:txBody>
          <a:bodyPr/>
          <a:lstStyle/>
          <a:p>
            <a:r>
              <a:rPr lang="fr-LU" sz="1800" b="0" dirty="0"/>
              <a:t>Modernisation : </a:t>
            </a:r>
          </a:p>
          <a:p>
            <a:pPr algn="ctr"/>
            <a:r>
              <a:rPr lang="fr-LU" sz="1800" b="0" dirty="0"/>
              <a:t>recensement traditionnel</a:t>
            </a:r>
            <a:r>
              <a:rPr lang="fr-LU" sz="1800" b="0" dirty="0">
                <a:sym typeface="Wingdings" panose="05000000000000000000" pitchFamily="2" charset="2"/>
              </a:rPr>
              <a:t> </a:t>
            </a:r>
          </a:p>
          <a:p>
            <a:pPr algn="ctr"/>
            <a:endParaRPr lang="fr-LU" sz="1800" b="0" dirty="0">
              <a:sym typeface="Wingdings" panose="05000000000000000000" pitchFamily="2" charset="2"/>
            </a:endParaRPr>
          </a:p>
          <a:p>
            <a:pPr algn="ctr"/>
            <a:endParaRPr lang="fr-LU" sz="100" dirty="0">
              <a:sym typeface="Wingdings" panose="05000000000000000000" pitchFamily="2" charset="2"/>
            </a:endParaRPr>
          </a:p>
          <a:p>
            <a:pPr algn="ctr"/>
            <a:r>
              <a:rPr lang="fr-LU" sz="1800" b="0" dirty="0">
                <a:sym typeface="Wingdings" panose="05000000000000000000" pitchFamily="2" charset="2"/>
              </a:rPr>
              <a:t>recensement combiné</a:t>
            </a:r>
            <a:endParaRPr lang="fr-LU" sz="1800" b="0" dirty="0"/>
          </a:p>
          <a:p>
            <a:endParaRPr lang="fr-LU" sz="1800" dirty="0"/>
          </a:p>
        </p:txBody>
      </p:sp>
      <p:sp>
        <p:nvSpPr>
          <p:cNvPr id="3" name="Down Arrow 2"/>
          <p:cNvSpPr/>
          <p:nvPr/>
        </p:nvSpPr>
        <p:spPr>
          <a:xfrm>
            <a:off x="10704512" y="4544218"/>
            <a:ext cx="288032" cy="524177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dirty="0"/>
          </a:p>
        </p:txBody>
      </p:sp>
      <p:grpSp>
        <p:nvGrpSpPr>
          <p:cNvPr id="68" name="Group 67"/>
          <p:cNvGrpSpPr>
            <a:grpSpLocks noChangeAspect="1"/>
          </p:cNvGrpSpPr>
          <p:nvPr/>
        </p:nvGrpSpPr>
        <p:grpSpPr bwMode="auto">
          <a:xfrm>
            <a:off x="10180531" y="2564904"/>
            <a:ext cx="1001529" cy="864698"/>
            <a:chOff x="0" y="0"/>
            <a:chExt cx="70" cy="60"/>
          </a:xfrm>
          <a:noFill/>
        </p:grpSpPr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0" y="0"/>
              <a:ext cx="70" cy="48"/>
            </a:xfrm>
            <a:custGeom>
              <a:avLst/>
              <a:gdLst>
                <a:gd name="T0" fmla="*/ 160 w 160"/>
                <a:gd name="T1" fmla="*/ 9 h 108"/>
                <a:gd name="T2" fmla="*/ 160 w 160"/>
                <a:gd name="T3" fmla="*/ 99 h 108"/>
                <a:gd name="T4" fmla="*/ 151 w 160"/>
                <a:gd name="T5" fmla="*/ 108 h 108"/>
                <a:gd name="T6" fmla="*/ 9 w 160"/>
                <a:gd name="T7" fmla="*/ 108 h 108"/>
                <a:gd name="T8" fmla="*/ 0 w 160"/>
                <a:gd name="T9" fmla="*/ 99 h 108"/>
                <a:gd name="T10" fmla="*/ 0 w 160"/>
                <a:gd name="T11" fmla="*/ 9 h 108"/>
                <a:gd name="T12" fmla="*/ 9 w 160"/>
                <a:gd name="T13" fmla="*/ 0 h 108"/>
                <a:gd name="T14" fmla="*/ 151 w 160"/>
                <a:gd name="T15" fmla="*/ 0 h 108"/>
                <a:gd name="T16" fmla="*/ 160 w 160"/>
                <a:gd name="T17" fmla="*/ 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08">
                  <a:moveTo>
                    <a:pt x="160" y="9"/>
                  </a:moveTo>
                  <a:cubicBezTo>
                    <a:pt x="160" y="99"/>
                    <a:pt x="160" y="99"/>
                    <a:pt x="160" y="99"/>
                  </a:cubicBezTo>
                  <a:cubicBezTo>
                    <a:pt x="160" y="104"/>
                    <a:pt x="156" y="108"/>
                    <a:pt x="151" y="108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4" y="108"/>
                    <a:pt x="0" y="104"/>
                    <a:pt x="0" y="9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6" y="0"/>
                    <a:pt x="160" y="4"/>
                    <a:pt x="160" y="9"/>
                  </a:cubicBezTo>
                  <a:close/>
                </a:path>
              </a:pathLst>
            </a:custGeom>
            <a:grpFill/>
            <a:ln w="222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 dirty="0"/>
            </a:p>
          </p:txBody>
        </p:sp>
        <p:sp>
          <p:nvSpPr>
            <p:cNvPr id="70" name="Line 284"/>
            <p:cNvSpPr>
              <a:spLocks noChangeShapeType="1"/>
            </p:cNvSpPr>
            <p:nvPr/>
          </p:nvSpPr>
          <p:spPr bwMode="auto">
            <a:xfrm flipH="1">
              <a:off x="0" y="39"/>
              <a:ext cx="70" cy="0"/>
            </a:xfrm>
            <a:prstGeom prst="line">
              <a:avLst/>
            </a:prstGeom>
            <a:grpFill/>
            <a:ln w="222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 dirty="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1" y="16"/>
              <a:ext cx="5" cy="10"/>
            </a:xfrm>
            <a:custGeom>
              <a:avLst/>
              <a:gdLst>
                <a:gd name="T0" fmla="*/ 5 w 5"/>
                <a:gd name="T1" fmla="*/ 10 h 10"/>
                <a:gd name="T2" fmla="*/ 0 w 5"/>
                <a:gd name="T3" fmla="*/ 6 h 10"/>
                <a:gd name="T4" fmla="*/ 5 w 5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0" y="6"/>
                  </a:lnTo>
                  <a:lnTo>
                    <a:pt x="5" y="0"/>
                  </a:lnTo>
                </a:path>
              </a:pathLst>
            </a:custGeom>
            <a:grpFill/>
            <a:ln w="222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 dirty="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0" y="16"/>
              <a:ext cx="6" cy="10"/>
            </a:xfrm>
            <a:custGeom>
              <a:avLst/>
              <a:gdLst>
                <a:gd name="T0" fmla="*/ 0 w 6"/>
                <a:gd name="T1" fmla="*/ 0 h 10"/>
                <a:gd name="T2" fmla="*/ 6 w 6"/>
                <a:gd name="T3" fmla="*/ 6 h 10"/>
                <a:gd name="T4" fmla="*/ 0 w 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6" y="6"/>
                  </a:lnTo>
                  <a:lnTo>
                    <a:pt x="0" y="10"/>
                  </a:lnTo>
                </a:path>
              </a:pathLst>
            </a:custGeom>
            <a:grpFill/>
            <a:ln w="222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 dirty="0"/>
            </a:p>
          </p:txBody>
        </p:sp>
        <p:sp>
          <p:nvSpPr>
            <p:cNvPr id="73" name="Line 287"/>
            <p:cNvSpPr>
              <a:spLocks noChangeShapeType="1"/>
            </p:cNvSpPr>
            <p:nvPr/>
          </p:nvSpPr>
          <p:spPr bwMode="auto">
            <a:xfrm flipH="1">
              <a:off x="31" y="12"/>
              <a:ext cx="4" cy="18"/>
            </a:xfrm>
            <a:prstGeom prst="line">
              <a:avLst/>
            </a:prstGeom>
            <a:grpFill/>
            <a:ln w="222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 dirty="0"/>
            </a:p>
          </p:txBody>
        </p:sp>
        <p:sp>
          <p:nvSpPr>
            <p:cNvPr id="74" name="Line 288"/>
            <p:cNvSpPr>
              <a:spLocks noChangeShapeType="1"/>
            </p:cNvSpPr>
            <p:nvPr/>
          </p:nvSpPr>
          <p:spPr bwMode="auto">
            <a:xfrm flipH="1">
              <a:off x="19" y="60"/>
              <a:ext cx="32" cy="0"/>
            </a:xfrm>
            <a:prstGeom prst="line">
              <a:avLst/>
            </a:prstGeom>
            <a:grpFill/>
            <a:ln w="222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 dirty="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4" y="48"/>
              <a:ext cx="6" cy="12"/>
            </a:xfrm>
            <a:custGeom>
              <a:avLst/>
              <a:gdLst>
                <a:gd name="T0" fmla="*/ 0 w 12"/>
                <a:gd name="T1" fmla="*/ 28 h 28"/>
                <a:gd name="T2" fmla="*/ 10 w 12"/>
                <a:gd name="T3" fmla="*/ 20 h 28"/>
                <a:gd name="T4" fmla="*/ 12 w 12"/>
                <a:gd name="T5" fmla="*/ 15 h 28"/>
                <a:gd name="T6" fmla="*/ 12 w 12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8">
                  <a:moveTo>
                    <a:pt x="0" y="28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1" y="19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 w="222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 dirty="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40" y="48"/>
              <a:ext cx="6" cy="12"/>
            </a:xfrm>
            <a:custGeom>
              <a:avLst/>
              <a:gdLst>
                <a:gd name="T0" fmla="*/ 0 w 12"/>
                <a:gd name="T1" fmla="*/ 0 h 28"/>
                <a:gd name="T2" fmla="*/ 0 w 12"/>
                <a:gd name="T3" fmla="*/ 15 h 28"/>
                <a:gd name="T4" fmla="*/ 2 w 12"/>
                <a:gd name="T5" fmla="*/ 20 h 28"/>
                <a:gd name="T6" fmla="*/ 12 w 12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8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1" y="19"/>
                    <a:pt x="2" y="20"/>
                  </a:cubicBezTo>
                  <a:cubicBezTo>
                    <a:pt x="12" y="28"/>
                    <a:pt x="12" y="28"/>
                    <a:pt x="12" y="28"/>
                  </a:cubicBezTo>
                </a:path>
              </a:pathLst>
            </a:custGeom>
            <a:grpFill/>
            <a:ln w="222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 dirty="0"/>
            </a:p>
          </p:txBody>
        </p:sp>
      </p:grpSp>
    </p:spTree>
    <p:extLst>
      <p:ext uri="{BB962C8B-B14F-4D97-AF65-F5344CB8AC3E}">
        <p14:creationId xmlns:p14="http://schemas.microsoft.com/office/powerpoint/2010/main" val="3215684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95EC61-94B8-476D-8BAB-0296D8C7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sz="3300" dirty="0">
                <a:solidFill>
                  <a:schemeClr val="tx2"/>
                </a:solidFill>
              </a:rPr>
              <a:t>Utilité des statistiques démographiques et des recensements </a:t>
            </a:r>
            <a:endParaRPr lang="fr-FR" sz="3300" dirty="0">
              <a:solidFill>
                <a:schemeClr val="tx2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0"/>
          </p:nvPr>
        </p:nvSpPr>
        <p:spPr>
          <a:xfrm>
            <a:off x="695400" y="1412776"/>
            <a:ext cx="10585176" cy="5328592"/>
          </a:xfrm>
        </p:spPr>
        <p:txBody>
          <a:bodyPr/>
          <a:lstStyle/>
          <a:p>
            <a:r>
              <a:rPr lang="fr-LU" sz="1800" dirty="0"/>
              <a:t>Avantages des recensements par rapport aux enquêtes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sz="1800" b="0" dirty="0"/>
              <a:t>Toute </a:t>
            </a:r>
            <a:r>
              <a:rPr lang="fr-LU" sz="1800" b="0" dirty="0">
                <a:sym typeface="Wingdings" panose="05000000000000000000" pitchFamily="2" charset="2"/>
              </a:rPr>
              <a:t>la population résidente (643 941 personnes au 8 novembre 2021) est prise en compte :</a:t>
            </a:r>
          </a:p>
          <a:p>
            <a:pPr marL="516150" lvl="1" indent="-285750"/>
            <a:r>
              <a:rPr lang="fr-LU" sz="1600" b="0" dirty="0">
                <a:sym typeface="Wingdings" panose="05000000000000000000" pitchFamily="2" charset="2"/>
              </a:rPr>
              <a:t>Ménages privés</a:t>
            </a:r>
          </a:p>
          <a:p>
            <a:pPr marL="516150" lvl="1" indent="-285750"/>
            <a:r>
              <a:rPr lang="fr-LU" sz="1600" b="0" dirty="0">
                <a:sym typeface="Wingdings" panose="05000000000000000000" pitchFamily="2" charset="2"/>
              </a:rPr>
              <a:t>Ménages collectifs</a:t>
            </a:r>
          </a:p>
          <a:p>
            <a:endParaRPr lang="fr-FR" sz="1600" b="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dirty="0">
                <a:sym typeface="Wingdings" panose="05000000000000000000" pitchFamily="2" charset="2"/>
              </a:rPr>
              <a:t>Fournir des données fiables et complètes pour les diverses unités territoriales :</a:t>
            </a:r>
          </a:p>
          <a:p>
            <a:pPr marL="516150" lvl="1" indent="-285750"/>
            <a:r>
              <a:rPr lang="fr-FR" sz="1600" b="0" dirty="0">
                <a:sym typeface="Wingdings" panose="05000000000000000000" pitchFamily="2" charset="2"/>
              </a:rPr>
              <a:t>Pays</a:t>
            </a:r>
          </a:p>
          <a:p>
            <a:pPr marL="516150" lvl="1" indent="-285750"/>
            <a:r>
              <a:rPr lang="fr-FR" sz="1600" b="0" dirty="0">
                <a:sym typeface="Wingdings" panose="05000000000000000000" pitchFamily="2" charset="2"/>
              </a:rPr>
              <a:t>Cantons</a:t>
            </a:r>
          </a:p>
          <a:p>
            <a:pPr marL="516150" lvl="1" indent="-285750"/>
            <a:r>
              <a:rPr lang="fr-FR" sz="1600" b="0" dirty="0">
                <a:sym typeface="Wingdings" panose="05000000000000000000" pitchFamily="2" charset="2"/>
              </a:rPr>
              <a:t>Communes</a:t>
            </a:r>
          </a:p>
          <a:p>
            <a:pPr marL="516150" lvl="1" indent="-285750"/>
            <a:r>
              <a:rPr lang="fr-FR" sz="1600" b="0" dirty="0">
                <a:sym typeface="Wingdings" panose="05000000000000000000" pitchFamily="2" charset="2"/>
              </a:rPr>
              <a:t>Localités</a:t>
            </a:r>
          </a:p>
          <a:p>
            <a:pPr marL="516150" lvl="1" indent="-285750"/>
            <a:r>
              <a:rPr lang="fr-FR" sz="1600" b="0" dirty="0" err="1">
                <a:sym typeface="Wingdings" panose="05000000000000000000" pitchFamily="2" charset="2"/>
              </a:rPr>
              <a:t>Grids</a:t>
            </a:r>
            <a:r>
              <a:rPr lang="fr-FR" sz="1600" b="0" dirty="0">
                <a:sym typeface="Wingdings" panose="05000000000000000000" pitchFamily="2" charset="2"/>
              </a:rPr>
              <a:t> européennes d’un km²</a:t>
            </a:r>
            <a:endParaRPr lang="fr-LU" sz="1800" b="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LU" sz="1600" b="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sz="1800" b="0" dirty="0">
                <a:sym typeface="Wingdings" panose="05000000000000000000" pitchFamily="2" charset="2"/>
              </a:rPr>
              <a:t>Les recensements permettent d‘étudier des réalités souvent peu présentes dans les enquêtes par échantillons, telle l’éventuelle situation d’handicap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LU" sz="1800" b="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sz="1800" b="0" dirty="0">
                <a:sym typeface="Wingdings" panose="05000000000000000000" pitchFamily="2" charset="2"/>
              </a:rPr>
              <a:t>Première fois au Luxembourg où l’ensemble de la population est questionné sur la thématique de l’handicap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LU" sz="1800" b="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LU" sz="1800" b="0" dirty="0"/>
          </a:p>
        </p:txBody>
      </p:sp>
      <p:sp>
        <p:nvSpPr>
          <p:cNvPr id="19" name="Media Placeholder 18"/>
          <p:cNvSpPr>
            <a:spLocks noGrp="1"/>
          </p:cNvSpPr>
          <p:nvPr>
            <p:ph type="media" sz="quarter" idx="34"/>
          </p:nvPr>
        </p:nvSpPr>
        <p:spPr/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566" y="3501008"/>
            <a:ext cx="3969271" cy="155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0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95EC61-94B8-476D-8BAB-0296D8C7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sz="3300" dirty="0">
                <a:solidFill>
                  <a:schemeClr val="tx2"/>
                </a:solidFill>
              </a:rPr>
              <a:t>Utilité des statistiques démographiques et des recensements </a:t>
            </a:r>
            <a:endParaRPr lang="fr-FR" sz="3300" dirty="0">
              <a:solidFill>
                <a:schemeClr val="tx2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0"/>
          </p:nvPr>
        </p:nvSpPr>
        <p:spPr>
          <a:xfrm>
            <a:off x="695400" y="1412776"/>
            <a:ext cx="10585176" cy="53285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dirty="0">
                <a:sym typeface="Wingdings" panose="05000000000000000000" pitchFamily="2" charset="2"/>
              </a:rPr>
              <a:t>Loi du 28 juillet 2011 portant</a:t>
            </a:r>
          </a:p>
          <a:p>
            <a:pPr marL="516150" lvl="1" indent="-285750"/>
            <a:r>
              <a:rPr lang="fr-FR" sz="1600" b="0" dirty="0">
                <a:sym typeface="Wingdings" panose="05000000000000000000" pitchFamily="2" charset="2"/>
              </a:rPr>
              <a:t>1. approbation de la Convention relative aux droits des personnes handicapées, faite à New York, le 13 décembre 2006</a:t>
            </a:r>
          </a:p>
          <a:p>
            <a:pPr marL="516150" lvl="1" indent="-285750"/>
            <a:r>
              <a:rPr lang="fr-FR" sz="1600" b="0" dirty="0">
                <a:sym typeface="Wingdings" panose="05000000000000000000" pitchFamily="2" charset="2"/>
              </a:rPr>
              <a:t>2. approbation du Protocole facultatif à la Convention relative aux droits des personnes handicapées relatif au Comité des droits des personnes handicapées, fait à New York, le 13 décembre 2006</a:t>
            </a:r>
          </a:p>
          <a:p>
            <a:pPr marL="516150" lvl="1" indent="-285750"/>
            <a:r>
              <a:rPr lang="fr-FR" sz="1600" b="0" dirty="0">
                <a:sym typeface="Wingdings" panose="05000000000000000000" pitchFamily="2" charset="2"/>
              </a:rPr>
              <a:t>3. désignation des mécanismes indépendants de promotion, de protection et de suivi de l’application de la Convention relative aux droits des personnes handicapées.</a:t>
            </a:r>
          </a:p>
          <a:p>
            <a:pPr marL="516150" lvl="1" indent="-285750"/>
            <a:endParaRPr lang="fr-FR" sz="1600" b="0" dirty="0">
              <a:sym typeface="Wingdings" panose="05000000000000000000" pitchFamily="2" charset="2"/>
            </a:endParaRPr>
          </a:p>
          <a:p>
            <a:pPr lvl="1" indent="0">
              <a:buNone/>
            </a:pPr>
            <a:r>
              <a:rPr lang="fr-FR" sz="1600" b="0" dirty="0">
                <a:sym typeface="Wingdings" panose="05000000000000000000" pitchFamily="2" charset="2"/>
              </a:rPr>
              <a:t>	Statistiques et collecte des données (Article 31) :</a:t>
            </a:r>
          </a:p>
          <a:p>
            <a:pPr lvl="1" indent="0">
              <a:buNone/>
            </a:pPr>
            <a:r>
              <a:rPr lang="fr-FR" sz="1600" b="0" dirty="0">
                <a:sym typeface="Wingdings" panose="05000000000000000000" pitchFamily="2" charset="2"/>
              </a:rPr>
              <a:t>	1. Les Etats Parties s’engagent à recueillir des informations appropriées, </a:t>
            </a:r>
            <a:r>
              <a:rPr lang="fr-FR" sz="1600" dirty="0">
                <a:sym typeface="Wingdings" panose="05000000000000000000" pitchFamily="2" charset="2"/>
              </a:rPr>
              <a:t>y compris des données statistiques </a:t>
            </a:r>
            <a:r>
              <a:rPr lang="fr-FR" sz="1600" b="0" dirty="0">
                <a:sym typeface="Wingdings" panose="05000000000000000000" pitchFamily="2" charset="2"/>
              </a:rPr>
              <a:t>et 	résultats de recherches, qui leur permettent de formuler et d’appliquer des politiques visant à donner effet à la 	présente Convention. </a:t>
            </a:r>
          </a:p>
          <a:p>
            <a:pPr lvl="1" indent="0">
              <a:buNone/>
            </a:pPr>
            <a:endParaRPr lang="fr-FR" sz="1600" b="0" dirty="0">
              <a:sym typeface="Wingdings" panose="05000000000000000000" pitchFamily="2" charset="2"/>
            </a:endParaRPr>
          </a:p>
          <a:p>
            <a:pPr lvl="1" indent="0">
              <a:buNone/>
            </a:pPr>
            <a:r>
              <a:rPr lang="fr-FR" sz="1600" b="0" dirty="0">
                <a:sym typeface="Wingdings" panose="05000000000000000000" pitchFamily="2" charset="2"/>
              </a:rPr>
              <a:t>	3. </a:t>
            </a:r>
            <a:r>
              <a:rPr lang="fr-FR" sz="1600" dirty="0">
                <a:sym typeface="Wingdings" panose="05000000000000000000" pitchFamily="2" charset="2"/>
              </a:rPr>
              <a:t>Les Etats Parties ont la responsabilité de diffuser ces statistiques </a:t>
            </a:r>
            <a:r>
              <a:rPr lang="fr-FR" sz="1600" b="0" dirty="0">
                <a:sym typeface="Wingdings" panose="05000000000000000000" pitchFamily="2" charset="2"/>
              </a:rPr>
              <a:t>et veillent à ce qu’elles soient accessibles aux</a:t>
            </a:r>
          </a:p>
          <a:p>
            <a:pPr lvl="1" indent="0">
              <a:buNone/>
            </a:pPr>
            <a:r>
              <a:rPr lang="fr-FR" sz="1600" b="0" dirty="0">
                <a:sym typeface="Wingdings" panose="05000000000000000000" pitchFamily="2" charset="2"/>
              </a:rPr>
              <a:t>	personnes handicapées et autres personnes.</a:t>
            </a:r>
          </a:p>
          <a:p>
            <a:endParaRPr lang="fr-LU" sz="1600" b="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sz="1800" b="0" dirty="0">
                <a:sym typeface="Wingdings" panose="05000000000000000000" pitchFamily="2" charset="2"/>
              </a:rPr>
              <a:t>Publication des résultats du recensements avec différents acteurs UNI, LISER et Ministère de la Famille </a:t>
            </a:r>
            <a:r>
              <a:rPr lang="fr-FR" sz="1800" b="0" dirty="0">
                <a:sym typeface="Wingdings" panose="05000000000000000000" pitchFamily="2" charset="2"/>
              </a:rPr>
              <a:t>des Solidarités, du Vivre ensemble et de l'Accueil</a:t>
            </a:r>
            <a:endParaRPr lang="fr-LU" sz="1800" b="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sz="1800" b="0" dirty="0">
                <a:sym typeface="Wingdings" panose="05000000000000000000" pitchFamily="2" charset="2"/>
              </a:rPr>
              <a:t>Section dédiée sur le portail statistique : </a:t>
            </a:r>
            <a:r>
              <a:rPr lang="fr-LU" sz="1800" b="0" dirty="0">
                <a:sym typeface="Wingdings" panose="05000000000000000000" pitchFamily="2" charset="2"/>
                <a:hlinkClick r:id="rId3"/>
              </a:rPr>
              <a:t>https://statistiques.public.lu/fr/recensement.html</a:t>
            </a:r>
            <a:r>
              <a:rPr lang="fr-LU" sz="1800" b="0" dirty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LU" sz="1800" b="0" dirty="0"/>
          </a:p>
        </p:txBody>
      </p:sp>
      <p:sp>
        <p:nvSpPr>
          <p:cNvPr id="19" name="Media Placeholder 18"/>
          <p:cNvSpPr>
            <a:spLocks noGrp="1"/>
          </p:cNvSpPr>
          <p:nvPr>
            <p:ph type="media" sz="quarter" idx="34"/>
          </p:nvPr>
        </p:nvSpPr>
        <p:spPr/>
      </p:sp>
    </p:spTree>
    <p:extLst>
      <p:ext uri="{BB962C8B-B14F-4D97-AF65-F5344CB8AC3E}">
        <p14:creationId xmlns:p14="http://schemas.microsoft.com/office/powerpoint/2010/main" val="398007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2FF8A70-94C7-49D2-A55C-024BD26F0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19" y="3068960"/>
            <a:ext cx="11180762" cy="1115244"/>
          </a:xfrm>
        </p:spPr>
        <p:txBody>
          <a:bodyPr/>
          <a:lstStyle/>
          <a:p>
            <a:r>
              <a:rPr lang="fr-BE" dirty="0"/>
              <a:t>Présentation des résultats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557367-A67A-44FD-A61C-1C022D712D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1381" y="0"/>
            <a:ext cx="2789238" cy="2438400"/>
          </a:xfrm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309C4F5-674C-4868-91F3-15085950ED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15712138-243B-442C-9A12-5B595BE2DF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2" y="4581128"/>
            <a:ext cx="9145016" cy="1115244"/>
          </a:xfrm>
        </p:spPr>
        <p:txBody>
          <a:bodyPr/>
          <a:lstStyle/>
          <a:p>
            <a:r>
              <a:rPr lang="fr-FR" sz="2000" dirty="0"/>
              <a:t>Jean Ries, Ministère de la Famille, des Solidarités, du Vivre ensemble et de l’Accueil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651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95EC61-94B8-476D-8BAB-0296D8C7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784" y="153732"/>
            <a:ext cx="10984278" cy="1115244"/>
          </a:xfrm>
        </p:spPr>
        <p:txBody>
          <a:bodyPr/>
          <a:lstStyle/>
          <a:p>
            <a:r>
              <a:rPr lang="fr-FR" sz="3300" dirty="0">
                <a:solidFill>
                  <a:schemeClr val="tx2"/>
                </a:solidFill>
              </a:rPr>
              <a:t>Une approche pragmatique pour cerner le handicap</a:t>
            </a:r>
            <a:r>
              <a:rPr lang="fr-LU" sz="3300" dirty="0">
                <a:solidFill>
                  <a:schemeClr val="tx2"/>
                </a:solidFill>
              </a:rPr>
              <a:t> </a:t>
            </a:r>
            <a:endParaRPr lang="fr-FR" sz="3300" dirty="0">
              <a:solidFill>
                <a:schemeClr val="tx2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0"/>
          </p:nvPr>
        </p:nvSpPr>
        <p:spPr>
          <a:xfrm>
            <a:off x="695400" y="1484784"/>
            <a:ext cx="10585176" cy="52194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dirty="0"/>
              <a:t>Le handicap est un concept complexe et multidimensionnel, ce qui le rend difficile à mesurer. C’est particulièrement vrai dans une enquête à vocation généraliste.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dirty="0"/>
              <a:t>Une approche pragmatique a été choisie. Les répondants sont amenés à évaluer leur situation ou celle de leurs proches.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dirty="0"/>
              <a:t>Il y a trois questions qui portent sur:</a:t>
            </a:r>
          </a:p>
          <a:p>
            <a:pPr marL="516150" lvl="1" indent="-285750"/>
            <a:r>
              <a:rPr lang="fr-FR" sz="1800" b="0" dirty="0"/>
              <a:t>la situation de handicap</a:t>
            </a:r>
            <a:endParaRPr lang="fr-LU" sz="1800" b="0" dirty="0"/>
          </a:p>
          <a:p>
            <a:pPr marL="516150" lvl="1" indent="-285750"/>
            <a:r>
              <a:rPr lang="fr-LU" sz="1800" b="0" dirty="0"/>
              <a:t>le type</a:t>
            </a:r>
          </a:p>
          <a:p>
            <a:pPr marL="516150" lvl="1" indent="-285750"/>
            <a:r>
              <a:rPr lang="fr-LU" sz="1800" b="0" dirty="0"/>
              <a:t>le degré</a:t>
            </a:r>
          </a:p>
          <a:p>
            <a:pPr marL="516150" lvl="1" indent="-285750"/>
            <a:endParaRPr lang="fr-LU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LU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LU" sz="1800" b="0" dirty="0"/>
          </a:p>
        </p:txBody>
      </p:sp>
      <p:sp>
        <p:nvSpPr>
          <p:cNvPr id="19" name="Media Placeholder 18"/>
          <p:cNvSpPr>
            <a:spLocks noGrp="1"/>
          </p:cNvSpPr>
          <p:nvPr>
            <p:ph type="media" sz="quarter" idx="34"/>
          </p:nvPr>
        </p:nvSpPr>
        <p:spPr/>
      </p:sp>
    </p:spTree>
    <p:extLst>
      <p:ext uri="{BB962C8B-B14F-4D97-AF65-F5344CB8AC3E}">
        <p14:creationId xmlns:p14="http://schemas.microsoft.com/office/powerpoint/2010/main" val="299307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DD2C2D7-612C-DA85-5052-03819D08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3732"/>
            <a:ext cx="11124678" cy="1115244"/>
          </a:xfrm>
        </p:spPr>
        <p:txBody>
          <a:bodyPr/>
          <a:lstStyle/>
          <a:p>
            <a:r>
              <a:rPr lang="en-US" dirty="0" err="1"/>
              <a:t>Près</a:t>
            </a:r>
            <a:r>
              <a:rPr lang="en-US" dirty="0"/>
              <a:t> de 15% de la population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situation de handicap</a:t>
            </a:r>
          </a:p>
        </p:txBody>
      </p:sp>
      <p:sp>
        <p:nvSpPr>
          <p:cNvPr id="15" name="Media Placeholder 14">
            <a:extLst>
              <a:ext uri="{FF2B5EF4-FFF2-40B4-BE49-F238E27FC236}">
                <a16:creationId xmlns:a16="http://schemas.microsoft.com/office/drawing/2014/main" id="{CCFF9738-69BE-A237-BFFF-AE96EEC1CB1F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D48928D9-3EF3-1B7C-84F3-2535C09ACC0C}"/>
              </a:ext>
            </a:extLst>
          </p:cNvPr>
          <p:cNvSpPr>
            <a:spLocks noGrp="1"/>
          </p:cNvSpPr>
          <p:nvPr>
            <p:ph type="media" sz="quarter" idx="34"/>
          </p:nvPr>
        </p:nvSpPr>
        <p:spPr/>
      </p:sp>
      <p:pic>
        <p:nvPicPr>
          <p:cNvPr id="17" name="Image 213">
            <a:extLst>
              <a:ext uri="{FF2B5EF4-FFF2-40B4-BE49-F238E27FC236}">
                <a16:creationId xmlns:a16="http://schemas.microsoft.com/office/drawing/2014/main" id="{BE18DAA1-D9DE-5D32-4808-3C1FDDE476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060" y="1897680"/>
            <a:ext cx="4969879" cy="30626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8FA0AA-F922-3CEF-5659-B8867B749137}"/>
              </a:ext>
            </a:extLst>
          </p:cNvPr>
          <p:cNvSpPr txBox="1"/>
          <p:nvPr/>
        </p:nvSpPr>
        <p:spPr>
          <a:xfrm>
            <a:off x="4115780" y="5517232"/>
            <a:ext cx="3960440" cy="57606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fontAlgn="base">
              <a:lnSpc>
                <a:spcPct val="90000"/>
              </a:lnSpc>
            </a:pPr>
            <a:r>
              <a:rPr lang="en-US" sz="2000" b="1" i="0" dirty="0">
                <a:solidFill>
                  <a:schemeClr val="tx2"/>
                </a:solidFill>
                <a:effectLst/>
                <a:latin typeface="alga"/>
              </a:rPr>
              <a:t>=&gt; environ 94 000 </a:t>
            </a:r>
            <a:r>
              <a:rPr lang="en-US" sz="2000" b="1" i="0" dirty="0" err="1">
                <a:solidFill>
                  <a:schemeClr val="tx2"/>
                </a:solidFill>
                <a:effectLst/>
                <a:latin typeface="alga"/>
              </a:rPr>
              <a:t>personnes</a:t>
            </a:r>
            <a:endParaRPr lang="en-US" sz="2000" b="1" i="0" dirty="0">
              <a:solidFill>
                <a:schemeClr val="tx2"/>
              </a:solidFill>
              <a:effectLst/>
              <a:latin typeface="alga"/>
            </a:endParaRPr>
          </a:p>
        </p:txBody>
      </p:sp>
    </p:spTree>
    <p:extLst>
      <p:ext uri="{BB962C8B-B14F-4D97-AF65-F5344CB8AC3E}">
        <p14:creationId xmlns:p14="http://schemas.microsoft.com/office/powerpoint/2010/main" val="40319256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2">
      <a:dk1>
        <a:sysClr val="windowText" lastClr="000000"/>
      </a:dk1>
      <a:lt1>
        <a:sysClr val="window" lastClr="FFFFFF"/>
      </a:lt1>
      <a:dk2>
        <a:srgbClr val="001932"/>
      </a:dk2>
      <a:lt2>
        <a:srgbClr val="FFFFFF"/>
      </a:lt2>
      <a:accent1>
        <a:srgbClr val="00B0F0"/>
      </a:accent1>
      <a:accent2>
        <a:srgbClr val="405265"/>
      </a:accent2>
      <a:accent3>
        <a:srgbClr val="FFD967"/>
      </a:accent3>
      <a:accent4>
        <a:srgbClr val="BFC5CC"/>
      </a:accent4>
      <a:accent5>
        <a:srgbClr val="AC6D00"/>
      </a:accent5>
      <a:accent6>
        <a:srgbClr val="A8A8A8"/>
      </a:accent6>
      <a:hlink>
        <a:srgbClr val="005D89"/>
      </a:hlink>
      <a:folHlink>
        <a:srgbClr val="005D8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ctr" fontAlgn="base">
          <a:lnSpc>
            <a:spcPct val="90000"/>
          </a:lnSpc>
          <a:defRPr sz="2000" b="1" i="0" dirty="0" smtClean="0">
            <a:solidFill>
              <a:schemeClr val="tx2"/>
            </a:solidFill>
            <a:effectLst/>
            <a:latin typeface="alg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-template-finetuning.pptx" id="{2DA7D9FC-5474-4C81-9393-564F557A3B65}" vid="{7E402F9B-C3C6-4132-B573-9C5E5523A85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Presentation-template-Statec</Template>
  <TotalTime>0</TotalTime>
  <Words>679</Words>
  <Application>Microsoft Office PowerPoint</Application>
  <PresentationFormat>Widescreen</PresentationFormat>
  <Paragraphs>94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alga</vt:lpstr>
      <vt:lpstr>Arial</vt:lpstr>
      <vt:lpstr>Calibri</vt:lpstr>
      <vt:lpstr>Wingdings</vt:lpstr>
      <vt:lpstr>Thème Office</vt:lpstr>
      <vt:lpstr>RP2021 : Personne se sentant en situation d‘handicap</vt:lpstr>
      <vt:lpstr>Agenda</vt:lpstr>
      <vt:lpstr>Introduction</vt:lpstr>
      <vt:lpstr>Utilité des statistiques démographiques et des recensements </vt:lpstr>
      <vt:lpstr>Utilité des statistiques démographiques et des recensements </vt:lpstr>
      <vt:lpstr>Utilité des statistiques démographiques et des recensements </vt:lpstr>
      <vt:lpstr>Présentation des résultats</vt:lpstr>
      <vt:lpstr>Une approche pragmatique pour cerner le handicap </vt:lpstr>
      <vt:lpstr>Près de 15% de la population est en situation de handicap</vt:lpstr>
      <vt:lpstr>La prévalence du handicap augmente avec l’âge</vt:lpstr>
      <vt:lpstr>La malvoyance, la mobilité réduite et le handicap auditif sont les types de handicap les plus fréquemment rencontrés</vt:lpstr>
      <vt:lpstr>Près de 7% de la population, ou près de la moitié des personnes concernées, jugent leur handicap modéré ou sévère</vt:lpstr>
      <vt:lpstr>Les personnes en situation de handicap ont un niveau de formation plus faible que les autres</vt:lpstr>
      <vt:lpstr>Le taux d’emploi des personnes handicapées est relativement faible</vt:lpstr>
      <vt:lpstr>Les travailleurs handicapés sont largement  sous-representés dans le secteur de la finance et de l’assurance</vt:lpstr>
      <vt:lpstr>Conclusion et perspectives</vt:lpstr>
      <vt:lpstr>Merci pour votre attention Questions ?</vt:lpstr>
    </vt:vector>
  </TitlesOfParts>
  <Company>STATEC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- Conference de presse</dc:title>
  <dc:creator>Joana Ribeiro</dc:creator>
  <cp:lastModifiedBy>Kathrin Tillmann</cp:lastModifiedBy>
  <cp:revision>275</cp:revision>
  <cp:lastPrinted>2023-09-12T09:07:59Z</cp:lastPrinted>
  <dcterms:created xsi:type="dcterms:W3CDTF">2021-09-13T13:00:08Z</dcterms:created>
  <dcterms:modified xsi:type="dcterms:W3CDTF">2024-03-07T07:45:32Z</dcterms:modified>
</cp:coreProperties>
</file>