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67" r:id="rId3"/>
    <p:sldId id="261" r:id="rId4"/>
    <p:sldId id="263" r:id="rId5"/>
    <p:sldId id="260" r:id="rId6"/>
    <p:sldId id="266" r:id="rId7"/>
    <p:sldId id="270" r:id="rId8"/>
    <p:sldId id="274" r:id="rId9"/>
    <p:sldId id="275" r:id="rId10"/>
    <p:sldId id="268" r:id="rId11"/>
    <p:sldId id="265" r:id="rId12"/>
    <p:sldId id="271" r:id="rId13"/>
    <p:sldId id="272" r:id="rId14"/>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884">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000000"/>
    <a:srgbClr val="00AA63"/>
    <a:srgbClr val="8BD3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362"/>
    <p:restoredTop sz="87886" autoAdjust="0"/>
  </p:normalViewPr>
  <p:slideViewPr>
    <p:cSldViewPr snapToGrid="0" snapToObjects="1" showGuides="1">
      <p:cViewPr>
        <p:scale>
          <a:sx n="150" d="100"/>
          <a:sy n="150" d="100"/>
        </p:scale>
        <p:origin x="-492" y="-72"/>
      </p:cViewPr>
      <p:guideLst>
        <p:guide orient="horz" pos="2880"/>
        <p:guide pos="2884"/>
      </p:guideLst>
    </p:cSldViewPr>
  </p:slideViewPr>
  <p:notesTextViewPr>
    <p:cViewPr>
      <p:scale>
        <a:sx n="100" d="100"/>
        <a:sy n="100" d="100"/>
      </p:scale>
      <p:origin x="0" y="0"/>
    </p:cViewPr>
  </p:notesTextViewPr>
  <p:notesViewPr>
    <p:cSldViewPr snapToGrid="0" snapToObjects="1">
      <p:cViewPr varScale="1">
        <p:scale>
          <a:sx n="90" d="100"/>
          <a:sy n="90" d="100"/>
        </p:scale>
        <p:origin x="263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C650E8-5D88-4F44-A184-9453E6B4FF58}" type="datetimeFigureOut">
              <a:rPr lang="de-DE" smtClean="0"/>
              <a:t>03.12.2018</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A52AB5-D798-B049-B07F-E724447C414B}" type="slidenum">
              <a:rPr lang="de-DE" smtClean="0"/>
              <a:t>‹#›</a:t>
            </a:fld>
            <a:endParaRPr lang="de-DE"/>
          </a:p>
        </p:txBody>
      </p:sp>
    </p:spTree>
    <p:extLst>
      <p:ext uri="{BB962C8B-B14F-4D97-AF65-F5344CB8AC3E}">
        <p14:creationId xmlns:p14="http://schemas.microsoft.com/office/powerpoint/2010/main" val="51936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3003-F967-054D-BCEE-3B5FB8CB0970}" type="datetimeFigureOut">
              <a:rPr lang="de-DE" smtClean="0"/>
              <a:t>03.12.2018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1B06A-7339-E24D-97F1-1166D7F3B06A}" type="slidenum">
              <a:rPr lang="de-DE" smtClean="0"/>
              <a:t>‹#›</a:t>
            </a:fld>
            <a:endParaRPr lang="de-DE"/>
          </a:p>
        </p:txBody>
      </p:sp>
    </p:spTree>
    <p:extLst>
      <p:ext uri="{BB962C8B-B14F-4D97-AF65-F5344CB8AC3E}">
        <p14:creationId xmlns:p14="http://schemas.microsoft.com/office/powerpoint/2010/main" val="30319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smtClean="0"/>
              <a:t>C’est des utilisation tout à fait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2</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12</a:t>
            </a:fld>
            <a:endParaRPr lang="de-DE"/>
          </a:p>
        </p:txBody>
      </p:sp>
    </p:spTree>
    <p:extLst>
      <p:ext uri="{BB962C8B-B14F-4D97-AF65-F5344CB8AC3E}">
        <p14:creationId xmlns:p14="http://schemas.microsoft.com/office/powerpoint/2010/main" val="398929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sz="1200" b="0" i="1" u="none" strike="noStrike" kern="1200" baseline="0" dirty="0" smtClean="0">
                <a:solidFill>
                  <a:schemeClr val="tx1"/>
                </a:solidFill>
                <a:latin typeface="+mn-lt"/>
                <a:ea typeface="+mn-ea"/>
                <a:cs typeface="+mn-cs"/>
              </a:rPr>
              <a:t>Comité de pilotage: </a:t>
            </a:r>
            <a:r>
              <a:rPr lang="fr-LU" sz="1200" b="0" i="0" u="none" strike="noStrike" kern="1200" baseline="0" dirty="0" smtClean="0">
                <a:solidFill>
                  <a:schemeClr val="tx1"/>
                </a:solidFill>
                <a:latin typeface="+mn-lt"/>
                <a:ea typeface="+mn-ea"/>
                <a:cs typeface="+mn-cs"/>
              </a:rPr>
              <a:t>STATEC, ministère de la Famille, IGSS, SNAS, Caritas, </a:t>
            </a:r>
            <a:r>
              <a:rPr lang="fr-FR" sz="1200" b="0" i="0" u="none" strike="noStrike" kern="1200" baseline="0" dirty="0" smtClean="0">
                <a:solidFill>
                  <a:schemeClr val="tx1"/>
                </a:solidFill>
                <a:latin typeface="+mn-lt"/>
                <a:ea typeface="+mn-ea"/>
                <a:cs typeface="+mn-cs"/>
              </a:rPr>
              <a:t>Co-</a:t>
            </a:r>
            <a:r>
              <a:rPr lang="fr-FR" sz="1200" b="0" i="0" u="none" strike="noStrike" kern="1200" baseline="0" dirty="0" err="1" smtClean="0">
                <a:solidFill>
                  <a:schemeClr val="tx1"/>
                </a:solidFill>
                <a:latin typeface="+mn-lt"/>
                <a:ea typeface="+mn-ea"/>
                <a:cs typeface="+mn-cs"/>
              </a:rPr>
              <a:t>labor</a:t>
            </a:r>
            <a:r>
              <a:rPr lang="fr-LU" sz="1200" b="0" i="0" u="none" strike="noStrike" kern="1200" baseline="0" dirty="0" smtClean="0">
                <a:solidFill>
                  <a:schemeClr val="tx1"/>
                </a:solidFill>
                <a:latin typeface="+mn-lt"/>
                <a:ea typeface="+mn-ea"/>
                <a:cs typeface="+mn-cs"/>
              </a:rPr>
              <a:t> et de plusieurs ONG, </a:t>
            </a:r>
            <a:r>
              <a:rPr lang="fr-FR" sz="1200" b="0" i="0" u="none" strike="noStrike" kern="1200" baseline="0" dirty="0" smtClean="0">
                <a:solidFill>
                  <a:schemeClr val="tx1"/>
                </a:solidFill>
                <a:latin typeface="+mn-lt"/>
                <a:ea typeface="+mn-ea"/>
                <a:cs typeface="+mn-cs"/>
              </a:rPr>
              <a:t>Ligue médico-sociale (service de surendettement), Office social Differdange</a:t>
            </a:r>
            <a:endParaRPr lang="fr-FR" dirty="0" smtClean="0"/>
          </a:p>
          <a:p>
            <a:endParaRPr lang="fr-LU" sz="1200" b="0" i="1" u="none" strike="noStrike" kern="1200" baseline="0" dirty="0" smtClean="0">
              <a:solidFill>
                <a:schemeClr val="tx1"/>
              </a:solidFill>
              <a:latin typeface="+mn-lt"/>
              <a:ea typeface="+mn-ea"/>
              <a:cs typeface="+mn-cs"/>
            </a:endParaRPr>
          </a:p>
          <a:p>
            <a:r>
              <a:rPr lang="fr-LU" sz="1200" b="0" i="1" u="none" strike="noStrike" kern="1200" baseline="0" dirty="0" smtClean="0">
                <a:solidFill>
                  <a:schemeClr val="tx1"/>
                </a:solidFill>
                <a:latin typeface="+mn-lt"/>
                <a:ea typeface="+mn-ea"/>
                <a:cs typeface="+mn-cs"/>
              </a:rPr>
              <a:t>focus groups Grande première au STATEC</a:t>
            </a:r>
          </a:p>
          <a:p>
            <a:r>
              <a:rPr lang="fr-LU" sz="1200" b="0" i="0" u="none" strike="noStrike" kern="1200" baseline="0" dirty="0" smtClean="0">
                <a:solidFill>
                  <a:schemeClr val="tx1"/>
                </a:solidFill>
                <a:latin typeface="+mn-lt"/>
                <a:ea typeface="+mn-ea"/>
                <a:cs typeface="+mn-cs"/>
              </a:rPr>
              <a:t>ont été organisés pour discuter les paniers 1) alimentation, 2) vie sociale, 3) mobilité, 4) besoins des enfants </a:t>
            </a:r>
            <a:r>
              <a:rPr lang="fr-FR" sz="1200" b="0" i="0" u="none" strike="noStrike" kern="1200" baseline="0" dirty="0" smtClean="0">
                <a:solidFill>
                  <a:schemeClr val="tx1"/>
                </a:solidFill>
                <a:latin typeface="+mn-lt"/>
                <a:ea typeface="+mn-ea"/>
                <a:cs typeface="+mn-cs"/>
              </a:rPr>
              <a:t>et 5) </a:t>
            </a:r>
            <a:r>
              <a:rPr lang="fr-FR" sz="1200" b="0" i="1" u="none" strike="noStrike" kern="1200" baseline="0" dirty="0" err="1" smtClean="0">
                <a:solidFill>
                  <a:schemeClr val="tx1"/>
                </a:solidFill>
                <a:latin typeface="+mn-lt"/>
                <a:ea typeface="+mn-ea"/>
                <a:cs typeface="+mn-cs"/>
              </a:rPr>
              <a:t>Lifelong</a:t>
            </a:r>
            <a:r>
              <a:rPr lang="fr-FR" sz="1200" b="0" i="1" u="none" strike="noStrike" kern="1200" baseline="0" dirty="0" smtClean="0">
                <a:solidFill>
                  <a:schemeClr val="tx1"/>
                </a:solidFill>
                <a:latin typeface="+mn-lt"/>
                <a:ea typeface="+mn-ea"/>
                <a:cs typeface="+mn-cs"/>
              </a:rPr>
              <a:t> Learning</a:t>
            </a:r>
            <a:r>
              <a:rPr lang="fr-FR" sz="1200" b="0" i="0" u="none" strike="noStrike" kern="1200" baseline="0" dirty="0" smtClean="0">
                <a:solidFill>
                  <a:schemeClr val="tx1"/>
                </a:solidFill>
                <a:latin typeface="+mn-lt"/>
                <a:ea typeface="+mn-ea"/>
                <a:cs typeface="+mn-cs"/>
              </a:rPr>
              <a:t>.</a:t>
            </a:r>
          </a:p>
          <a:p>
            <a:endParaRPr lang="fr-LU" sz="1200" b="0" i="0" u="none" strike="noStrike" kern="1200" baseline="0" dirty="0" smtClean="0">
              <a:solidFill>
                <a:schemeClr val="tx1"/>
              </a:solidFill>
              <a:latin typeface="+mn-lt"/>
              <a:ea typeface="+mn-ea"/>
              <a:cs typeface="+mn-cs"/>
            </a:endParaRPr>
          </a:p>
          <a:p>
            <a:r>
              <a:rPr lang="fr-LU" sz="1200" b="0" i="0" u="none" strike="noStrike" kern="1200" baseline="0" dirty="0" smtClean="0">
                <a:solidFill>
                  <a:schemeClr val="tx1"/>
                </a:solidFill>
                <a:latin typeface="+mn-lt"/>
                <a:ea typeface="+mn-ea"/>
                <a:cs typeface="+mn-cs"/>
              </a:rPr>
              <a:t>Focus groups aussi utilisé pour l’enquête sur la sécurité</a:t>
            </a:r>
            <a:endParaRPr lang="fr-FR"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721B06A-7339-E24D-97F1-1166D7F3B06A}" type="slidenum">
              <a:rPr lang="de-DE" smtClean="0"/>
              <a:t>3</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smtClean="0"/>
              <a:t>Publication en décembre 2016</a:t>
            </a: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4</a:t>
            </a:fld>
            <a:endParaRPr lang="de-DE"/>
          </a:p>
        </p:txBody>
      </p:sp>
    </p:spTree>
    <p:extLst>
      <p:ext uri="{BB962C8B-B14F-4D97-AF65-F5344CB8AC3E}">
        <p14:creationId xmlns:p14="http://schemas.microsoft.com/office/powerpoint/2010/main" val="353522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err="1" smtClean="0"/>
              <a:t>Surout</a:t>
            </a:r>
            <a:r>
              <a:rPr lang="fr-LU" dirty="0" smtClean="0"/>
              <a:t> sur le réseau</a:t>
            </a:r>
            <a:r>
              <a:rPr lang="fr-LU" baseline="0" dirty="0" smtClean="0"/>
              <a:t> sociaux</a:t>
            </a:r>
          </a:p>
          <a:p>
            <a:endParaRPr lang="fr-LU" baseline="0" dirty="0" smtClean="0"/>
          </a:p>
          <a:p>
            <a:r>
              <a:rPr lang="fr-LU" baseline="0" dirty="0" err="1" smtClean="0"/>
              <a:t>Experience</a:t>
            </a:r>
            <a:r>
              <a:rPr lang="fr-LU" baseline="0" dirty="0" smtClean="0"/>
              <a:t> Anvers: Au Luxembourg critiques négatives car le budget n’est pas suffisant, à l’étranger souvent critiques que le budget est trop élevé!</a:t>
            </a:r>
          </a:p>
          <a:p>
            <a:endParaRPr lang="fr-LU" baseline="0" dirty="0" smtClean="0"/>
          </a:p>
          <a:p>
            <a:r>
              <a:rPr lang="fr-LU" baseline="0" dirty="0" smtClean="0"/>
              <a:t>Radio: </a:t>
            </a:r>
            <a:r>
              <a:rPr lang="fr-FR" dirty="0" smtClean="0"/>
              <a:t>Marc </a:t>
            </a:r>
            <a:r>
              <a:rPr lang="fr-FR" dirty="0" err="1" smtClean="0"/>
              <a:t>Spautz</a:t>
            </a:r>
            <a:r>
              <a:rPr lang="fr-FR" dirty="0" smtClean="0"/>
              <a:t>, </a:t>
            </a:r>
            <a:r>
              <a:rPr lang="fr-FR" dirty="0" err="1" smtClean="0"/>
              <a:t>Charel</a:t>
            </a:r>
            <a:r>
              <a:rPr lang="fr-FR" dirty="0" smtClean="0"/>
              <a:t> Schmit, Corinne </a:t>
            </a:r>
            <a:r>
              <a:rPr lang="fr-FR" dirty="0" err="1" smtClean="0"/>
              <a:t>Cahen</a:t>
            </a:r>
            <a:r>
              <a:rPr lang="fr-FR" dirty="0" smtClean="0"/>
              <a:t>, Anne Franziskus</a:t>
            </a:r>
          </a:p>
          <a:p>
            <a:r>
              <a:rPr lang="fr-FR" dirty="0" err="1" smtClean="0"/>
              <a:t>Riicht</a:t>
            </a:r>
            <a:r>
              <a:rPr lang="fr-FR" dirty="0" smtClean="0"/>
              <a:t> </a:t>
            </a:r>
            <a:r>
              <a:rPr lang="fr-FR" dirty="0" err="1" smtClean="0"/>
              <a:t>eraus</a:t>
            </a:r>
            <a:r>
              <a:rPr lang="fr-FR" dirty="0" smtClean="0"/>
              <a:t>" Reforme REMG</a:t>
            </a:r>
          </a:p>
          <a:p>
            <a:endParaRPr lang="fr-LU" dirty="0" smtClean="0"/>
          </a:p>
          <a:p>
            <a:r>
              <a:rPr lang="fr-FR" sz="1200" kern="1200" dirty="0" smtClean="0">
                <a:solidFill>
                  <a:schemeClr val="tx1"/>
                </a:solidFill>
                <a:effectLst/>
                <a:latin typeface="+mn-lt"/>
                <a:ea typeface="+mn-ea"/>
                <a:cs typeface="+mn-cs"/>
              </a:rPr>
              <a:t>L’étude du STATEC a suscité un grand intérêt de la part des médias et a largement été commenté sur les réseaux sociaux. </a:t>
            </a:r>
          </a:p>
          <a:p>
            <a:r>
              <a:rPr lang="fr-FR" sz="1200" kern="1200" dirty="0" smtClean="0">
                <a:solidFill>
                  <a:schemeClr val="tx1"/>
                </a:solidFill>
                <a:effectLst/>
                <a:latin typeface="+mn-lt"/>
                <a:ea typeface="+mn-ea"/>
                <a:cs typeface="+mn-cs"/>
              </a:rPr>
              <a:t>les montants des budgets établis par le STATEC, jugés inadéquats pour mener une vie décente au Luxembourg. </a:t>
            </a:r>
          </a:p>
          <a:p>
            <a:r>
              <a:rPr lang="fr-FR" sz="1200" kern="1200" dirty="0" smtClean="0">
                <a:solidFill>
                  <a:schemeClr val="tx1"/>
                </a:solidFill>
                <a:effectLst/>
                <a:latin typeface="+mn-lt"/>
                <a:ea typeface="+mn-ea"/>
                <a:cs typeface="+mn-cs"/>
              </a:rPr>
              <a:t>Souvent le budget de référence a aussi été confronté au niveau de vie moyen des résidents qui en est en effet très éloigné.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difficultés de communiquer la particularité de cette méthodologie qui réside dans le fait qu’elle estime un budget hypothétique pour une famille modèle qui présente un certain nombre de caractéristiques.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budget présenté ci-dessous est donc à prendre comme un budget théorique, qui ne peut pas être transposé tel quel sur le budget d’une famille réelle, du fait que les hypothèses de départ divergeront toujours de la réalité des personnes et qu’il est très difficile de déterminer exactement les conditions de vie d’une famille réelle.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méthode du budget de référence demande une gestion budgétaire quotidienne et ne prend pas en compte les imprévus de la vie.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STATEC a eu l’occasion de défendre son point de vue et le caractère scientifique de sa démarche dans l’émission </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Riicht</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eraus</a:t>
            </a:r>
            <a:r>
              <a:rPr lang="fr-FR" sz="1200" kern="1200" dirty="0" smtClean="0">
                <a:solidFill>
                  <a:schemeClr val="tx1"/>
                </a:solidFill>
                <a:effectLst/>
                <a:latin typeface="+mn-lt"/>
                <a:ea typeface="+mn-ea"/>
                <a:cs typeface="+mn-cs"/>
              </a:rPr>
              <a:t> </a:t>
            </a:r>
            <a:r>
              <a:rPr lang="fr-FR" sz="1200" i="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sur les ondes de la radio 100komma7. Le thème de l’émission portait sur la réforme du RMG en présence notamment de la ministre de la Famille Madame  Corinne </a:t>
            </a:r>
            <a:r>
              <a:rPr lang="fr-FR" sz="1200" kern="1200" dirty="0" err="1" smtClean="0">
                <a:solidFill>
                  <a:schemeClr val="tx1"/>
                </a:solidFill>
                <a:effectLst/>
                <a:latin typeface="+mn-lt"/>
                <a:ea typeface="+mn-ea"/>
                <a:cs typeface="+mn-cs"/>
              </a:rPr>
              <a:t>Cahen</a:t>
            </a:r>
            <a:r>
              <a:rPr lang="fr-FR" sz="1200" kern="1200" dirty="0" smtClean="0">
                <a:solidFill>
                  <a:schemeClr val="tx1"/>
                </a:solidFill>
                <a:effectLst/>
                <a:latin typeface="+mn-lt"/>
                <a:ea typeface="+mn-ea"/>
                <a:cs typeface="+mn-cs"/>
              </a:rPr>
              <a:t> et du président du parti chrétien social Monsieur Marc </a:t>
            </a:r>
            <a:r>
              <a:rPr lang="fr-FR" sz="1200" kern="1200" dirty="0" err="1" smtClean="0">
                <a:solidFill>
                  <a:schemeClr val="tx1"/>
                </a:solidFill>
                <a:effectLst/>
                <a:latin typeface="+mn-lt"/>
                <a:ea typeface="+mn-ea"/>
                <a:cs typeface="+mn-cs"/>
              </a:rPr>
              <a:t>Spautz</a:t>
            </a:r>
            <a:r>
              <a:rPr lang="fr-FR" sz="1200" kern="1200" dirty="0" smtClean="0">
                <a:solidFill>
                  <a:schemeClr val="tx1"/>
                </a:solidFill>
                <a:effectLst/>
                <a:latin typeface="+mn-lt"/>
                <a:ea typeface="+mn-ea"/>
                <a:cs typeface="+mn-cs"/>
              </a:rPr>
              <a:t>. </a:t>
            </a:r>
          </a:p>
          <a:p>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5</a:t>
            </a:fld>
            <a:endParaRPr lang="de-DE"/>
          </a:p>
        </p:txBody>
      </p:sp>
    </p:spTree>
    <p:extLst>
      <p:ext uri="{BB962C8B-B14F-4D97-AF65-F5344CB8AC3E}">
        <p14:creationId xmlns:p14="http://schemas.microsoft.com/office/powerpoint/2010/main" val="260712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dirty="0" smtClean="0"/>
              <a:t>Domination du logement, près de la moitié</a:t>
            </a:r>
          </a:p>
          <a:p>
            <a:pPr marL="0" marR="0" indent="0" algn="l" defTabSz="914400" rtl="0" eaLnBrk="1" fontAlgn="auto" latinLnBrk="0" hangingPunct="1">
              <a:lnSpc>
                <a:spcPct val="100000"/>
              </a:lnSpc>
              <a:spcBef>
                <a:spcPts val="0"/>
              </a:spcBef>
              <a:spcAft>
                <a:spcPts val="0"/>
              </a:spcAft>
              <a:buClrTx/>
              <a:buSzTx/>
              <a:buFontTx/>
              <a:buNone/>
              <a:tabLst/>
              <a:defRPr/>
            </a:pPr>
            <a:r>
              <a:rPr lang="fr-LU" dirty="0" smtClean="0"/>
              <a:t>Longues discussion au sein du comité de pilotage, taille, localisation, en lien direct</a:t>
            </a:r>
            <a:r>
              <a:rPr lang="fr-LU" baseline="0" dirty="0" smtClean="0"/>
              <a:t> avec le panier mobilité (voiture ou pas)</a:t>
            </a:r>
            <a:endParaRPr lang="fr-FR" dirty="0" smtClean="0"/>
          </a:p>
          <a:p>
            <a:endParaRPr lang="fr-LU" dirty="0" smtClean="0"/>
          </a:p>
          <a:p>
            <a:r>
              <a:rPr lang="fr-LU" dirty="0" smtClean="0"/>
              <a:t>Calcul du budget pour quatre types de ménages</a:t>
            </a:r>
          </a:p>
          <a:p>
            <a:pPr lvl="1"/>
            <a:r>
              <a:rPr lang="fr-LU" sz="2200" dirty="0" smtClean="0"/>
              <a:t>Célibataires (h/f)</a:t>
            </a:r>
          </a:p>
          <a:p>
            <a:pPr lvl="1"/>
            <a:r>
              <a:rPr lang="fr-LU" sz="2200" dirty="0" smtClean="0"/>
              <a:t>Couple sans enfants </a:t>
            </a:r>
          </a:p>
          <a:p>
            <a:pPr lvl="1"/>
            <a:r>
              <a:rPr lang="fr-LU" sz="2200" dirty="0" smtClean="0"/>
              <a:t>Célibataires avec 1 enfant</a:t>
            </a:r>
          </a:p>
          <a:p>
            <a:pPr lvl="1"/>
            <a:r>
              <a:rPr lang="fr-LU" sz="2200" dirty="0" smtClean="0"/>
              <a:t>Couple avec 2 enfants</a:t>
            </a:r>
          </a:p>
        </p:txBody>
      </p:sp>
      <p:sp>
        <p:nvSpPr>
          <p:cNvPr id="4" name="Slide Number Placeholder 3"/>
          <p:cNvSpPr>
            <a:spLocks noGrp="1"/>
          </p:cNvSpPr>
          <p:nvPr>
            <p:ph type="sldNum" sz="quarter" idx="10"/>
          </p:nvPr>
        </p:nvSpPr>
        <p:spPr/>
        <p:txBody>
          <a:bodyPr/>
          <a:lstStyle/>
          <a:p>
            <a:fld id="{6721B06A-7339-E24D-97F1-1166D7F3B06A}" type="slidenum">
              <a:rPr lang="de-DE" smtClean="0"/>
              <a:t>6</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7</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LU" dirty="0" smtClean="0"/>
              <a:t>BR plus élevé que le seuil de pauvreté (</a:t>
            </a:r>
            <a:r>
              <a:rPr lang="fr-LU" dirty="0" err="1" smtClean="0"/>
              <a:t>suaf</a:t>
            </a:r>
            <a:r>
              <a:rPr lang="fr-LU" dirty="0" smtClean="0"/>
              <a:t> pour les couples sans enfants) </a:t>
            </a:r>
          </a:p>
          <a:p>
            <a:pPr marL="171450" marR="0" indent="-171450" algn="l" defTabSz="914400" rtl="0" eaLnBrk="1" fontAlgn="auto" latinLnBrk="0" hangingPunct="1">
              <a:lnSpc>
                <a:spcPct val="100000"/>
              </a:lnSpc>
              <a:spcBef>
                <a:spcPts val="0"/>
              </a:spcBef>
              <a:spcAft>
                <a:spcPts val="0"/>
              </a:spcAft>
              <a:buClrTx/>
              <a:buSzTx/>
              <a:buFont typeface="Symbol"/>
              <a:buChar char="Þ"/>
              <a:tabLst/>
              <a:defRPr/>
            </a:pPr>
            <a:r>
              <a:rPr lang="fr-LU" dirty="0" smtClean="0"/>
              <a:t>Si t’est au niveau du seuil de pauvreté tu ne couvre pas tous tes besoins minimaux</a:t>
            </a:r>
          </a:p>
          <a:p>
            <a:pPr marL="171450" marR="0" indent="-171450" algn="l" defTabSz="914400" rtl="0" eaLnBrk="1" fontAlgn="auto" latinLnBrk="0" hangingPunct="1">
              <a:lnSpc>
                <a:spcPct val="100000"/>
              </a:lnSpc>
              <a:spcBef>
                <a:spcPts val="0"/>
              </a:spcBef>
              <a:spcAft>
                <a:spcPts val="0"/>
              </a:spcAft>
              <a:buClrTx/>
              <a:buSzTx/>
              <a:buFont typeface="Symbol"/>
              <a:buChar char="Þ"/>
              <a:tabLst/>
              <a:defRPr/>
            </a:pPr>
            <a:r>
              <a:rPr lang="fr-LU" dirty="0" smtClean="0"/>
              <a:t>La</a:t>
            </a:r>
            <a:r>
              <a:rPr lang="fr-LU" baseline="0" dirty="0" smtClean="0"/>
              <a:t> pauvreté est encore plus élevé que mesuré par la pauvreté relative (16.5)</a:t>
            </a:r>
          </a:p>
          <a:p>
            <a:pPr marL="171450" marR="0" indent="-171450" algn="l" defTabSz="914400" rtl="0" eaLnBrk="1" fontAlgn="auto" latinLnBrk="0" hangingPunct="1">
              <a:lnSpc>
                <a:spcPct val="100000"/>
              </a:lnSpc>
              <a:spcBef>
                <a:spcPts val="0"/>
              </a:spcBef>
              <a:spcAft>
                <a:spcPts val="0"/>
              </a:spcAft>
              <a:buClrTx/>
              <a:buSzTx/>
              <a:buFont typeface="Symbol"/>
              <a:buChar char="Þ"/>
              <a:tabLst/>
              <a:defRPr/>
            </a:pPr>
            <a:r>
              <a:rPr lang="fr-LU" baseline="0" dirty="0" smtClean="0"/>
              <a:t>Ecart le plus important pour les familles avec enfant (40%)</a:t>
            </a:r>
          </a:p>
          <a:p>
            <a:pPr marL="171450" marR="0" indent="-171450" algn="l" defTabSz="914400" rtl="0" eaLnBrk="1" fontAlgn="auto" latinLnBrk="0" hangingPunct="1">
              <a:lnSpc>
                <a:spcPct val="100000"/>
              </a:lnSpc>
              <a:spcBef>
                <a:spcPts val="0"/>
              </a:spcBef>
              <a:spcAft>
                <a:spcPts val="0"/>
              </a:spcAft>
              <a:buClrTx/>
              <a:buSzTx/>
              <a:buFont typeface="Symbol"/>
              <a:buChar char="Þ"/>
              <a:tabLst/>
              <a:defRPr/>
            </a:pPr>
            <a:endParaRPr lang="fr-LU" baseline="0" dirty="0" smtClean="0"/>
          </a:p>
          <a:p>
            <a:pPr marL="0" marR="0" indent="0" algn="l" defTabSz="914400" rtl="0" eaLnBrk="1" fontAlgn="auto" latinLnBrk="0" hangingPunct="1">
              <a:lnSpc>
                <a:spcPct val="100000"/>
              </a:lnSpc>
              <a:spcBef>
                <a:spcPts val="0"/>
              </a:spcBef>
              <a:spcAft>
                <a:spcPts val="0"/>
              </a:spcAft>
              <a:buClrTx/>
              <a:buSzTx/>
              <a:buFont typeface="Symbol"/>
              <a:buNone/>
              <a:tabLst/>
              <a:defRPr/>
            </a:pPr>
            <a:r>
              <a:rPr lang="fr-LU" baseline="0" dirty="0" smtClean="0"/>
              <a:t>Echelle d’équivalence: 1 + 0.5 par adulte + 0.3 par enfant</a:t>
            </a:r>
          </a:p>
          <a:p>
            <a:pPr marL="0" marR="0" indent="0" algn="l" defTabSz="914400" rtl="0" eaLnBrk="1" fontAlgn="auto" latinLnBrk="0" hangingPunct="1">
              <a:lnSpc>
                <a:spcPct val="100000"/>
              </a:lnSpc>
              <a:spcBef>
                <a:spcPts val="0"/>
              </a:spcBef>
              <a:spcAft>
                <a:spcPts val="0"/>
              </a:spcAft>
              <a:buClrTx/>
              <a:buSzTx/>
              <a:buFontTx/>
              <a:buNone/>
              <a:tabLst/>
              <a:defRPr/>
            </a:pPr>
            <a:endParaRPr lang="fr-L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L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LU" dirty="0" smtClean="0"/>
              <a:t>1689</a:t>
            </a:r>
            <a:r>
              <a:rPr lang="fr-FR" baseline="0" dirty="0" smtClean="0"/>
              <a:t> </a:t>
            </a:r>
            <a:r>
              <a:rPr lang="fr-LU" dirty="0" smtClean="0"/>
              <a:t>Seuil de pauvreté </a:t>
            </a:r>
            <a:r>
              <a:rPr lang="fr-LU" dirty="0" err="1" smtClean="0"/>
              <a:t>ref</a:t>
            </a:r>
            <a:r>
              <a:rPr lang="fr-LU" dirty="0" smtClean="0"/>
              <a:t> 2015 </a:t>
            </a:r>
            <a:r>
              <a:rPr lang="fr-LU" dirty="0" err="1" smtClean="0"/>
              <a:t>pubilié</a:t>
            </a:r>
            <a:r>
              <a:rPr lang="fr-LU" baseline="0" dirty="0" smtClean="0"/>
              <a:t> en 2016</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8</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9</a:t>
            </a:fld>
            <a:endParaRPr lang="de-DE"/>
          </a:p>
        </p:txBody>
      </p:sp>
    </p:spTree>
    <p:extLst>
      <p:ext uri="{BB962C8B-B14F-4D97-AF65-F5344CB8AC3E}">
        <p14:creationId xmlns:p14="http://schemas.microsoft.com/office/powerpoint/2010/main" val="1507045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LU" sz="2400" kern="1200" dirty="0" smtClean="0">
                <a:solidFill>
                  <a:schemeClr val="tx1"/>
                </a:solidFill>
                <a:latin typeface="+mn-lt"/>
                <a:ea typeface="+mn-ea"/>
                <a:cs typeface="+mn-cs"/>
              </a:rPr>
              <a:t>Hypothèses de base concernant les personnes de référence</a:t>
            </a:r>
          </a:p>
          <a:p>
            <a:pPr lvl="1"/>
            <a:r>
              <a:rPr lang="fr-LU" sz="2400" kern="1200" dirty="0" smtClean="0">
                <a:solidFill>
                  <a:schemeClr val="tx1"/>
                </a:solidFill>
                <a:latin typeface="+mn-lt"/>
                <a:ea typeface="+mn-ea"/>
                <a:cs typeface="+mn-cs"/>
              </a:rPr>
              <a:t>Personnes en bonne santé</a:t>
            </a:r>
          </a:p>
          <a:p>
            <a:pPr lvl="1"/>
            <a:r>
              <a:rPr lang="fr-LU" sz="2400" kern="1200" dirty="0" smtClean="0">
                <a:solidFill>
                  <a:schemeClr val="tx1"/>
                </a:solidFill>
                <a:latin typeface="+mn-lt"/>
                <a:ea typeface="+mn-ea"/>
                <a:cs typeface="+mn-cs"/>
              </a:rPr>
              <a:t>Savent faire des choix rationnels </a:t>
            </a:r>
          </a:p>
          <a:p>
            <a:pPr lvl="1"/>
            <a:r>
              <a:rPr lang="fr-LU" sz="2400" kern="1200" dirty="0" smtClean="0">
                <a:solidFill>
                  <a:schemeClr val="tx1"/>
                </a:solidFill>
                <a:latin typeface="+mn-lt"/>
                <a:ea typeface="+mn-ea"/>
                <a:cs typeface="+mn-cs"/>
              </a:rPr>
              <a:t>Adultes sont actifs à plein temps (40-45 ans)</a:t>
            </a:r>
          </a:p>
          <a:p>
            <a:pPr lvl="1"/>
            <a:r>
              <a:rPr lang="fr-LU" sz="2400" kern="1200" dirty="0" smtClean="0">
                <a:solidFill>
                  <a:schemeClr val="tx1"/>
                </a:solidFill>
                <a:latin typeface="+mn-lt"/>
                <a:ea typeface="+mn-ea"/>
                <a:cs typeface="+mn-cs"/>
              </a:rPr>
              <a:t>1 enfant en âge d’école fondamentale (10 ans)</a:t>
            </a:r>
          </a:p>
          <a:p>
            <a:pPr lvl="1"/>
            <a:r>
              <a:rPr lang="fr-LU" sz="2400" kern="1200" dirty="0" smtClean="0">
                <a:solidFill>
                  <a:schemeClr val="tx1"/>
                </a:solidFill>
                <a:latin typeface="+mn-lt"/>
                <a:ea typeface="+mn-ea"/>
                <a:cs typeface="+mn-cs"/>
              </a:rPr>
              <a:t>1 enfant en âge d’école secondaire (14 ans)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6721B06A-7339-E24D-97F1-1166D7F3B06A}" type="slidenum">
              <a:rPr lang="de-DE" smtClean="0"/>
              <a:t>10</a:t>
            </a:fld>
            <a:endParaRPr lang="de-DE"/>
          </a:p>
        </p:txBody>
      </p:sp>
    </p:spTree>
    <p:extLst>
      <p:ext uri="{BB962C8B-B14F-4D97-AF65-F5344CB8AC3E}">
        <p14:creationId xmlns:p14="http://schemas.microsoft.com/office/powerpoint/2010/main" val="1507045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2"/>
        </a:solidFill>
        <a:effectLst/>
      </p:bgPr>
    </p:bg>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itelplatzhalter 1"/>
          <p:cNvSpPr>
            <a:spLocks noGrp="1"/>
          </p:cNvSpPr>
          <p:nvPr>
            <p:ph type="title" hasCustomPrompt="1"/>
          </p:nvPr>
        </p:nvSpPr>
        <p:spPr>
          <a:xfrm>
            <a:off x="457200" y="3072015"/>
            <a:ext cx="8229600" cy="855618"/>
          </a:xfrm>
          <a:prstGeom prst="rect">
            <a:avLst/>
          </a:prstGeom>
        </p:spPr>
        <p:txBody>
          <a:bodyPr vert="horz" lIns="91440" tIns="45720" rIns="91440" bIns="45720" rtlCol="0" anchor="ctr">
            <a:noAutofit/>
          </a:bodyPr>
          <a:lstStyle>
            <a:lvl1pPr>
              <a:defRPr sz="2800" b="1" cap="none" baseline="0">
                <a:solidFill>
                  <a:schemeClr val="bg1"/>
                </a:solidFill>
                <a:latin typeface="Geogrotesque Medium" charset="0"/>
              </a:defRPr>
            </a:lvl1pPr>
          </a:lstStyle>
          <a:p>
            <a:r>
              <a:rPr lang="de-DE" noProof="1" smtClean="0"/>
              <a:t>Titre</a:t>
            </a:r>
            <a:br>
              <a:rPr lang="de-DE" noProof="1" smtClean="0"/>
            </a:br>
            <a:r>
              <a:rPr lang="de-DE" noProof="1" smtClean="0"/>
              <a:t>Sous-titre</a:t>
            </a:r>
            <a:endParaRPr lang="de-DE" noProof="1"/>
          </a:p>
        </p:txBody>
      </p:sp>
      <p:cxnSp>
        <p:nvCxnSpPr>
          <p:cNvPr id="4" name="Gerade Verbindung 3"/>
          <p:cNvCxnSpPr/>
          <p:nvPr userDrawn="1"/>
        </p:nvCxnSpPr>
        <p:spPr>
          <a:xfrm>
            <a:off x="457200" y="2775978"/>
            <a:ext cx="416943" cy="0"/>
          </a:xfrm>
          <a:prstGeom prst="line">
            <a:avLst/>
          </a:prstGeom>
          <a:ln w="698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Bild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017" y="1823606"/>
            <a:ext cx="2730928" cy="612264"/>
          </a:xfrm>
          <a:prstGeom prst="rect">
            <a:avLst/>
          </a:prstGeom>
        </p:spPr>
      </p:pic>
    </p:spTree>
    <p:extLst>
      <p:ext uri="{BB962C8B-B14F-4D97-AF65-F5344CB8AC3E}">
        <p14:creationId xmlns:p14="http://schemas.microsoft.com/office/powerpoint/2010/main" val="2140169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elfolie">
    <p:bg>
      <p:bgPr>
        <a:solidFill>
          <a:schemeClr val="tx1"/>
        </a:solidFill>
        <a:effectLst/>
      </p:bgPr>
    </p:bg>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83996"/>
            <a:ext cx="9144000" cy="4261104"/>
          </a:xfrm>
          <a:prstGeom prst="rect">
            <a:avLst/>
          </a:prstGeom>
        </p:spPr>
      </p:pic>
      <p:sp>
        <p:nvSpPr>
          <p:cNvPr id="13" name="Untertitel 2"/>
          <p:cNvSpPr txBox="1">
            <a:spLocks/>
          </p:cNvSpPr>
          <p:nvPr userDrawn="1"/>
        </p:nvSpPr>
        <p:spPr>
          <a:xfrm>
            <a:off x="5911702" y="4231758"/>
            <a:ext cx="2775097" cy="466059"/>
          </a:xfrm>
          <a:prstGeom prst="rect">
            <a:avLst/>
          </a:prstGeom>
        </p:spPr>
        <p:txBody>
          <a:bodyPr vert="horz" lIns="91440" tIns="45720" rIns="91440" bIns="45720" numCol="2" spcCol="288000" rtlCol="0">
            <a:noAutofit/>
          </a:bodyPr>
          <a:lstStyle>
            <a:lvl1pPr marL="0" indent="0" algn="l" defTabSz="457200" rtl="0" eaLnBrk="1" latinLnBrk="0" hangingPunct="1">
              <a:spcBef>
                <a:spcPct val="20000"/>
              </a:spcBef>
              <a:buFont typeface="Arial"/>
              <a:buNone/>
              <a:defRPr sz="1000" b="0" kern="1200" baseline="0">
                <a:solidFill>
                  <a:schemeClr val="tx1"/>
                </a:solidFill>
                <a:latin typeface="Vista Slab OT"/>
                <a:ea typeface="+mn-ea"/>
                <a:cs typeface="Vista Slab OT"/>
              </a:defRPr>
            </a:lvl1pPr>
            <a:lvl2pPr marL="457200" indent="0" algn="ctr" defTabSz="457200" rtl="0" eaLnBrk="1" latinLnBrk="0" hangingPunct="1">
              <a:spcBef>
                <a:spcPct val="20000"/>
              </a:spcBef>
              <a:buFont typeface="Arial"/>
              <a:buNone/>
              <a:defRPr sz="2400" b="0" kern="1200">
                <a:solidFill>
                  <a:schemeClr val="tx1">
                    <a:tint val="75000"/>
                  </a:schemeClr>
                </a:solidFill>
                <a:latin typeface="Vista Slab OT"/>
                <a:ea typeface="+mn-ea"/>
                <a:cs typeface="Vista Slab OT"/>
              </a:defRPr>
            </a:lvl2pPr>
            <a:lvl3pPr marL="914400" indent="0" algn="ctr" defTabSz="457200" rtl="0" eaLnBrk="1" latinLnBrk="0" hangingPunct="1">
              <a:spcBef>
                <a:spcPct val="20000"/>
              </a:spcBef>
              <a:buFont typeface="Arial"/>
              <a:buNone/>
              <a:defRPr sz="2000" b="0" kern="1200">
                <a:solidFill>
                  <a:schemeClr val="tx1">
                    <a:tint val="75000"/>
                  </a:schemeClr>
                </a:solidFill>
                <a:latin typeface="Vista Slab OT"/>
                <a:ea typeface="+mn-ea"/>
                <a:cs typeface="Vista Slab OT"/>
              </a:defRPr>
            </a:lvl3pPr>
            <a:lvl4pPr marL="1371600" indent="0" algn="ctr" defTabSz="457200" rtl="0" eaLnBrk="1" latinLnBrk="0" hangingPunct="1">
              <a:spcBef>
                <a:spcPct val="20000"/>
              </a:spcBef>
              <a:buFont typeface="Arial"/>
              <a:buNone/>
              <a:defRPr sz="1800" b="0" kern="1200">
                <a:solidFill>
                  <a:schemeClr val="tx1">
                    <a:tint val="75000"/>
                  </a:schemeClr>
                </a:solidFill>
                <a:latin typeface="Vista Slab OT"/>
                <a:ea typeface="+mn-ea"/>
                <a:cs typeface="Vista Slab OT"/>
              </a:defRPr>
            </a:lvl4pPr>
            <a:lvl5pPr marL="1828800" indent="0" algn="ctr" defTabSz="457200" rtl="0" eaLnBrk="1" latinLnBrk="0" hangingPunct="1">
              <a:spcBef>
                <a:spcPct val="20000"/>
              </a:spcBef>
              <a:buFont typeface="Arial"/>
              <a:buNone/>
              <a:defRPr sz="1800" b="0" kern="1200">
                <a:solidFill>
                  <a:schemeClr val="tx1">
                    <a:tint val="75000"/>
                  </a:schemeClr>
                </a:solidFill>
                <a:latin typeface="Vista Slab OT"/>
                <a:ea typeface="+mn-ea"/>
                <a:cs typeface="Vista Slab O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de-DE" sz="1000" b="0" kern="1200" baseline="0" noProof="1" smtClean="0">
                <a:solidFill>
                  <a:schemeClr val="bg1"/>
                </a:solidFill>
                <a:effectLst/>
                <a:latin typeface="Geogrotesque Medium" charset="0"/>
                <a:ea typeface="+mn-ea"/>
                <a:cs typeface="Vista Slab OT"/>
              </a:rPr>
              <a:t>13, rue Erasme</a:t>
            </a:r>
          </a:p>
          <a:p>
            <a:r>
              <a:rPr lang="de-DE" sz="1000" b="0" kern="1200" baseline="0" noProof="1" smtClean="0">
                <a:solidFill>
                  <a:schemeClr val="bg1"/>
                </a:solidFill>
                <a:effectLst/>
                <a:latin typeface="Geogrotesque Medium" charset="0"/>
                <a:ea typeface="+mn-ea"/>
                <a:cs typeface="Vista Slab OT"/>
              </a:rPr>
              <a:t>L-1468 Luxembourg</a:t>
            </a:r>
          </a:p>
          <a:p>
            <a:r>
              <a:rPr lang="de-DE" sz="1000" b="0" kern="1200" baseline="0" noProof="1" smtClean="0">
                <a:solidFill>
                  <a:schemeClr val="bg1"/>
                </a:solidFill>
                <a:effectLst/>
                <a:latin typeface="Geogrotesque Medium" charset="0"/>
                <a:ea typeface="+mn-ea"/>
                <a:cs typeface="Vista Slab OT"/>
              </a:rPr>
              <a:t>info@statec.etat.lu</a:t>
            </a:r>
          </a:p>
          <a:p>
            <a:r>
              <a:rPr lang="de-DE" sz="1000" b="0" kern="1200" baseline="0" noProof="1" smtClean="0">
                <a:solidFill>
                  <a:schemeClr val="bg1"/>
                </a:solidFill>
                <a:effectLst/>
                <a:latin typeface="Geogrotesque Medium" charset="0"/>
                <a:ea typeface="+mn-ea"/>
                <a:cs typeface="Vista Slab OT"/>
              </a:rPr>
              <a:t>statec.lu</a:t>
            </a:r>
            <a:endParaRPr lang="de-DE" sz="1000" b="0" kern="1200" baseline="0" noProof="1">
              <a:solidFill>
                <a:schemeClr val="bg1"/>
              </a:solidFill>
              <a:effectLst/>
              <a:latin typeface="Geogrotesque Medium" charset="0"/>
              <a:ea typeface="+mn-ea"/>
              <a:cs typeface="Vista Slab OT"/>
            </a:endParaRPr>
          </a:p>
        </p:txBody>
      </p:sp>
      <p:pic>
        <p:nvPicPr>
          <p:cNvPr id="5" name="Bild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592" y="424252"/>
            <a:ext cx="1801368" cy="829056"/>
          </a:xfrm>
          <a:prstGeom prst="rect">
            <a:avLst/>
          </a:prstGeom>
        </p:spPr>
      </p:pic>
    </p:spTree>
    <p:extLst>
      <p:ext uri="{BB962C8B-B14F-4D97-AF65-F5344CB8AC3E}">
        <p14:creationId xmlns:p14="http://schemas.microsoft.com/office/powerpoint/2010/main" val="17020588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22000" y="135000"/>
            <a:ext cx="6732000" cy="540000"/>
          </a:xfrm>
        </p:spPr>
        <p:txBody>
          <a:bodyPr/>
          <a:lstStyle/>
          <a:p>
            <a:r>
              <a:rPr lang="en-US"/>
              <a:t>Click to edit Master title style</a:t>
            </a:r>
            <a:endParaRPr lang="fr-CH" dirty="0"/>
          </a:p>
        </p:txBody>
      </p:sp>
      <p:sp>
        <p:nvSpPr>
          <p:cNvPr id="3" name="Espace réservé du contenu 2"/>
          <p:cNvSpPr>
            <a:spLocks noGrp="1"/>
          </p:cNvSpPr>
          <p:nvPr>
            <p:ph sz="half" idx="1"/>
          </p:nvPr>
        </p:nvSpPr>
        <p:spPr>
          <a:xfrm>
            <a:off x="522000" y="1026000"/>
            <a:ext cx="3996000" cy="33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dirty="0"/>
          </a:p>
        </p:txBody>
      </p:sp>
      <p:sp>
        <p:nvSpPr>
          <p:cNvPr id="4" name="Espace réservé du contenu 3"/>
          <p:cNvSpPr>
            <a:spLocks noGrp="1"/>
          </p:cNvSpPr>
          <p:nvPr>
            <p:ph sz="half" idx="2"/>
          </p:nvPr>
        </p:nvSpPr>
        <p:spPr>
          <a:xfrm>
            <a:off x="4626000" y="1026000"/>
            <a:ext cx="3996000" cy="33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dirty="0"/>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362000" y="4738500"/>
            <a:ext cx="1260000" cy="270000"/>
          </a:xfrm>
        </p:spPr>
        <p:txBody>
          <a:bodyPr/>
          <a:lstStyle>
            <a:lvl1pPr algn="ctr" rtl="0" fontAlgn="base">
              <a:spcBef>
                <a:spcPct val="0"/>
              </a:spcBef>
              <a:spcAft>
                <a:spcPct val="0"/>
              </a:spcAft>
              <a:defRPr lang="fr-CH" sz="1200" b="0" i="0" kern="1200" smtClean="0">
                <a:solidFill>
                  <a:schemeClr val="tx2"/>
                </a:solidFill>
                <a:latin typeface="+mn-lt"/>
                <a:ea typeface="+mn-ea"/>
                <a:cs typeface="+mn-cs"/>
              </a:defRPr>
            </a:lvl1pPr>
          </a:lstStyle>
          <a:p>
            <a:pPr algn="r">
              <a:defRPr/>
            </a:pPr>
            <a:fld id="{6D50F976-ED03-4AFA-8DEC-1D2A8443733C}" type="slidenum">
              <a:rPr lang="fr-CH" smtClean="0"/>
              <a:pPr algn="r">
                <a:defRPr/>
              </a:pPr>
              <a:t>‹#›</a:t>
            </a:fld>
            <a:endParaRPr lang="fr-CH" dirty="0"/>
          </a:p>
        </p:txBody>
      </p:sp>
    </p:spTree>
    <p:extLst>
      <p:ext uri="{BB962C8B-B14F-4D97-AF65-F5344CB8AC3E}">
        <p14:creationId xmlns:p14="http://schemas.microsoft.com/office/powerpoint/2010/main" val="269538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Titelfolie">
    <p:spTree>
      <p:nvGrpSpPr>
        <p:cNvPr id="1" name=""/>
        <p:cNvGrpSpPr/>
        <p:nvPr/>
      </p:nvGrpSpPr>
      <p:grpSpPr>
        <a:xfrm>
          <a:off x="0" y="0"/>
          <a:ext cx="0" cy="0"/>
          <a:chOff x="0" y="0"/>
          <a:chExt cx="0" cy="0"/>
        </a:xfrm>
      </p:grpSpPr>
      <p:sp>
        <p:nvSpPr>
          <p:cNvPr id="2" name="Rechteck 1"/>
          <p:cNvSpPr/>
          <p:nvPr userDrawn="1"/>
        </p:nvSpPr>
        <p:spPr>
          <a:xfrm>
            <a:off x="0" y="0"/>
            <a:ext cx="9144000" cy="5143500"/>
          </a:xfrm>
          <a:prstGeom prst="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itelplatzhalter 1"/>
          <p:cNvSpPr>
            <a:spLocks noGrp="1"/>
          </p:cNvSpPr>
          <p:nvPr>
            <p:ph type="title"/>
          </p:nvPr>
        </p:nvSpPr>
        <p:spPr>
          <a:xfrm>
            <a:off x="457200" y="1680643"/>
            <a:ext cx="8229600" cy="895100"/>
          </a:xfrm>
          <a:prstGeom prst="rect">
            <a:avLst/>
          </a:prstGeom>
        </p:spPr>
        <p:txBody>
          <a:bodyPr vert="horz" lIns="0" tIns="0" rIns="0" bIns="0" rtlCol="0" anchor="b" anchorCtr="0">
            <a:normAutofit/>
          </a:bodyPr>
          <a:lstStyle>
            <a:lvl1pPr>
              <a:defRPr>
                <a:solidFill>
                  <a:srgbClr val="000000"/>
                </a:solidFill>
              </a:defRPr>
            </a:lvl1pPr>
          </a:lstStyle>
          <a:p>
            <a:r>
              <a:rPr lang="de-DE" noProof="1" smtClean="0"/>
              <a:t>MASTERTITELFORMAT </a:t>
            </a:r>
            <a:br>
              <a:rPr lang="de-DE" noProof="1" smtClean="0"/>
            </a:br>
            <a:r>
              <a:rPr lang="de-DE" noProof="1" smtClean="0"/>
              <a:t>BEARBEITEN</a:t>
            </a:r>
            <a:endParaRPr lang="de-DE" noProof="1"/>
          </a:p>
        </p:txBody>
      </p:sp>
      <p:cxnSp>
        <p:nvCxnSpPr>
          <p:cNvPr id="10" name="Gerade Verbindung 9"/>
          <p:cNvCxnSpPr/>
          <p:nvPr userDrawn="1"/>
        </p:nvCxnSpPr>
        <p:spPr>
          <a:xfrm>
            <a:off x="349600" y="2684226"/>
            <a:ext cx="215199" cy="0"/>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8_Titelfolie">
    <p:bg>
      <p:bgPr>
        <a:solidFill>
          <a:schemeClr val="tx1"/>
        </a:solidFill>
        <a:effectLst/>
      </p:bgPr>
    </p:bg>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36370"/>
            <a:ext cx="9144000" cy="2207129"/>
          </a:xfrm>
          <a:prstGeom prst="rect">
            <a:avLst/>
          </a:prstGeom>
        </p:spPr>
      </p:pic>
      <p:pic>
        <p:nvPicPr>
          <p:cNvPr id="2" name="Bild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326876"/>
            <a:ext cx="226800" cy="25200"/>
          </a:xfrm>
          <a:prstGeom prst="rect">
            <a:avLst/>
          </a:prstGeom>
        </p:spPr>
      </p:pic>
      <p:sp>
        <p:nvSpPr>
          <p:cNvPr id="3" name="Textfeld 2"/>
          <p:cNvSpPr txBox="1"/>
          <p:nvPr userDrawn="1"/>
        </p:nvSpPr>
        <p:spPr>
          <a:xfrm>
            <a:off x="7712149" y="5061098"/>
            <a:ext cx="184731" cy="369332"/>
          </a:xfrm>
          <a:prstGeom prst="rect">
            <a:avLst/>
          </a:prstGeom>
          <a:noFill/>
        </p:spPr>
        <p:txBody>
          <a:bodyPr wrap="none" rtlCol="0">
            <a:spAutoFit/>
          </a:bodyPr>
          <a:lstStyle/>
          <a:p>
            <a:endParaRPr lang="de-DE" dirty="0"/>
          </a:p>
        </p:txBody>
      </p:sp>
      <p:sp>
        <p:nvSpPr>
          <p:cNvPr id="11" name="Titelplatzhalter 1"/>
          <p:cNvSpPr>
            <a:spLocks noGrp="1"/>
          </p:cNvSpPr>
          <p:nvPr>
            <p:ph type="title"/>
          </p:nvPr>
        </p:nvSpPr>
        <p:spPr>
          <a:xfrm>
            <a:off x="457200" y="425137"/>
            <a:ext cx="8229600" cy="895100"/>
          </a:xfrm>
          <a:prstGeom prst="rect">
            <a:avLst/>
          </a:prstGeom>
        </p:spPr>
        <p:txBody>
          <a:bodyPr vert="horz" lIns="0" tIns="0" rIns="0" bIns="0" rtlCol="0" anchor="b" anchorCtr="0">
            <a:normAutofit/>
          </a:bodyPr>
          <a:lstStyle>
            <a:lvl1pPr>
              <a:defRPr>
                <a:solidFill>
                  <a:schemeClr val="bg1"/>
                </a:solidFill>
              </a:defRPr>
            </a:lvl1pPr>
          </a:lstStyle>
          <a:p>
            <a:r>
              <a:rPr lang="de-DE" noProof="1" smtClean="0"/>
              <a:t>MASTERTITELFORMAT</a:t>
            </a:r>
            <a:r>
              <a:rPr lang="de-DE" dirty="0" smtClean="0"/>
              <a:t> </a:t>
            </a:r>
            <a:br>
              <a:rPr lang="de-DE" dirty="0" smtClean="0"/>
            </a:br>
            <a:r>
              <a:rPr lang="de-DE" dirty="0" smtClean="0"/>
              <a:t>BEARBEITEN</a:t>
            </a:r>
            <a:endParaRPr lang="de-DE" dirty="0"/>
          </a:p>
        </p:txBody>
      </p:sp>
      <p:cxnSp>
        <p:nvCxnSpPr>
          <p:cNvPr id="12" name="Gerade Verbindung 11"/>
          <p:cNvCxnSpPr/>
          <p:nvPr userDrawn="1"/>
        </p:nvCxnSpPr>
        <p:spPr>
          <a:xfrm>
            <a:off x="349600" y="1428720"/>
            <a:ext cx="215199" cy="0"/>
          </a:xfrm>
          <a:prstGeom prst="line">
            <a:avLst/>
          </a:prstGeom>
          <a:ln w="3175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74353" y="1349115"/>
            <a:ext cx="8584834" cy="32455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noProof="1" smtClean="0"/>
              <a:t>Mastertextformat bearbeiten</a:t>
            </a:r>
          </a:p>
          <a:p>
            <a:pPr lvl="1"/>
            <a:r>
              <a:rPr lang="de-DE" noProof="1" smtClean="0"/>
              <a:t>Zweite Ebene</a:t>
            </a:r>
          </a:p>
          <a:p>
            <a:pPr lvl="2"/>
            <a:r>
              <a:rPr lang="de-DE" noProof="1" smtClean="0"/>
              <a:t>Dritte Ebene</a:t>
            </a:r>
          </a:p>
          <a:p>
            <a:pPr lvl="3"/>
            <a:r>
              <a:rPr lang="de-DE" noProof="1" smtClean="0"/>
              <a:t>Vierte Ebene</a:t>
            </a:r>
          </a:p>
          <a:p>
            <a:pPr lvl="4"/>
            <a:r>
              <a:rPr lang="de-DE" noProof="1" smtClean="0"/>
              <a:t>Fünfte Ebene</a:t>
            </a:r>
            <a:endParaRPr lang="de-DE" noProof="1"/>
          </a:p>
        </p:txBody>
      </p:sp>
      <p:sp>
        <p:nvSpPr>
          <p:cNvPr id="10" name="Datumsplatzhalter 3"/>
          <p:cNvSpPr>
            <a:spLocks noGrp="1"/>
          </p:cNvSpPr>
          <p:nvPr>
            <p:ph type="dt" sz="half" idx="2"/>
          </p:nvPr>
        </p:nvSpPr>
        <p:spPr>
          <a:xfrm>
            <a:off x="3723011" y="4914626"/>
            <a:ext cx="666142" cy="273844"/>
          </a:xfrm>
          <a:prstGeom prst="rect">
            <a:avLst/>
          </a:prstGeom>
        </p:spPr>
        <p:txBody>
          <a:bodyPr vert="horz" lIns="91440" tIns="45720" rIns="91440" bIns="45720" rtlCol="0" anchor="ctr"/>
          <a:lstStyle>
            <a:lvl1pPr algn="l">
              <a:defRPr sz="800" b="0" i="0" baseline="0">
                <a:solidFill>
                  <a:schemeClr val="bg1"/>
                </a:solidFill>
                <a:latin typeface="Geogrotesque SemiBold" charset="0"/>
                <a:cs typeface="Vista Slab OT Medium" pitchFamily="18" charset="0"/>
              </a:defRPr>
            </a:lvl1pPr>
          </a:lstStyle>
          <a:p>
            <a:fld id="{2CA5FBB9-5721-CB43-B792-4C6E71B8CB2B}" type="datetimeFigureOut">
              <a:rPr lang="de-DE" smtClean="0"/>
              <a:pPr/>
              <a:t>03.12.2018</a:t>
            </a:fld>
            <a:endParaRPr lang="de-DE" dirty="0"/>
          </a:p>
        </p:txBody>
      </p:sp>
      <p:sp>
        <p:nvSpPr>
          <p:cNvPr id="12" name="Fußzeilenplatzhalter 4"/>
          <p:cNvSpPr>
            <a:spLocks noGrp="1"/>
          </p:cNvSpPr>
          <p:nvPr>
            <p:ph type="ftr" sz="quarter" idx="3"/>
          </p:nvPr>
        </p:nvSpPr>
        <p:spPr>
          <a:xfrm>
            <a:off x="4572000" y="4914626"/>
            <a:ext cx="3331061" cy="273844"/>
          </a:xfrm>
          <a:prstGeom prst="rect">
            <a:avLst/>
          </a:prstGeom>
        </p:spPr>
        <p:txBody>
          <a:bodyPr vert="horz" lIns="91440" tIns="45720" rIns="91440" bIns="45720" rtlCol="0" anchor="ctr"/>
          <a:lstStyle>
            <a:lvl1pPr algn="ctr">
              <a:defRPr sz="800" b="0" i="0" baseline="0">
                <a:solidFill>
                  <a:schemeClr val="bg1"/>
                </a:solidFill>
                <a:latin typeface="Geogrotesque SemiBold" charset="0"/>
                <a:cs typeface="Vista Slab OT Medium" pitchFamily="18" charset="0"/>
              </a:defRPr>
            </a:lvl1pPr>
          </a:lstStyle>
          <a:p>
            <a:endParaRPr lang="de-DE" dirty="0"/>
          </a:p>
        </p:txBody>
      </p:sp>
      <p:sp>
        <p:nvSpPr>
          <p:cNvPr id="13" name="Foliennummernplatzhalter 5"/>
          <p:cNvSpPr>
            <a:spLocks noGrp="1"/>
          </p:cNvSpPr>
          <p:nvPr>
            <p:ph type="sldNum" sz="quarter" idx="4"/>
          </p:nvPr>
        </p:nvSpPr>
        <p:spPr>
          <a:xfrm>
            <a:off x="8085908" y="4914626"/>
            <a:ext cx="600891" cy="273844"/>
          </a:xfrm>
          <a:prstGeom prst="rect">
            <a:avLst/>
          </a:prstGeom>
        </p:spPr>
        <p:txBody>
          <a:bodyPr vert="horz" lIns="91440" tIns="45720" rIns="91440" bIns="45720" rtlCol="0" anchor="ctr"/>
          <a:lstStyle>
            <a:lvl1pPr algn="r">
              <a:defRPr sz="800" b="0" i="0" baseline="0">
                <a:solidFill>
                  <a:schemeClr val="bg1"/>
                </a:solidFill>
                <a:latin typeface="Geogrotesque SemiBold" charset="0"/>
                <a:cs typeface="Vista Slab OT Medium" pitchFamily="18" charset="0"/>
              </a:defRPr>
            </a:lvl1pPr>
          </a:lstStyle>
          <a:p>
            <a:fld id="{E8D5D829-4E5E-EC47-9FEE-3EE18F9D8220}" type="slidenum">
              <a:rPr lang="de-DE" smtClean="0"/>
              <a:pPr/>
              <a:t>‹#›</a:t>
            </a:fld>
            <a:endParaRPr lang="de-DE" dirty="0"/>
          </a:p>
        </p:txBody>
      </p:sp>
      <p:cxnSp>
        <p:nvCxnSpPr>
          <p:cNvPr id="11" name="Gerade Verbindung 10"/>
          <p:cNvCxnSpPr/>
          <p:nvPr userDrawn="1"/>
        </p:nvCxnSpPr>
        <p:spPr>
          <a:xfrm>
            <a:off x="186671" y="722202"/>
            <a:ext cx="2151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itelplatzhalter 1"/>
          <p:cNvSpPr>
            <a:spLocks noGrp="1"/>
          </p:cNvSpPr>
          <p:nvPr>
            <p:ph type="title" hasCustomPrompt="1"/>
          </p:nvPr>
        </p:nvSpPr>
        <p:spPr>
          <a:xfrm>
            <a:off x="274353" y="253379"/>
            <a:ext cx="8584834" cy="468823"/>
          </a:xfrm>
          <a:prstGeom prst="rect">
            <a:avLst/>
          </a:prstGeom>
        </p:spPr>
        <p:txBody>
          <a:bodyPr vert="horz" lIns="0" tIns="0" rIns="0" bIns="0" rtlCol="0" anchor="t" anchorCtr="0">
            <a:normAutofit/>
          </a:bodyPr>
          <a:lstStyle>
            <a:lvl1pPr>
              <a:defRPr sz="2400">
                <a:solidFill>
                  <a:srgbClr val="000000"/>
                </a:solidFill>
              </a:defRPr>
            </a:lvl1pPr>
          </a:lstStyle>
          <a:p>
            <a:r>
              <a:rPr lang="de-DE" noProof="1" smtClean="0"/>
              <a:t>MASTERTITELFORMAT BEARBEITEN</a:t>
            </a:r>
            <a:endParaRPr lang="de-DE" noProof="1"/>
          </a:p>
        </p:txBody>
      </p:sp>
    </p:spTree>
    <p:extLst>
      <p:ext uri="{BB962C8B-B14F-4D97-AF65-F5344CB8AC3E}">
        <p14:creationId xmlns:p14="http://schemas.microsoft.com/office/powerpoint/2010/main" val="2686470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elfolie">
    <p:spTree>
      <p:nvGrpSpPr>
        <p:cNvPr id="1" name=""/>
        <p:cNvGrpSpPr/>
        <p:nvPr/>
      </p:nvGrpSpPr>
      <p:grpSpPr>
        <a:xfrm>
          <a:off x="0" y="0"/>
          <a:ext cx="0" cy="0"/>
          <a:chOff x="0" y="0"/>
          <a:chExt cx="0" cy="0"/>
        </a:xfrm>
      </p:grpSpPr>
      <p:sp>
        <p:nvSpPr>
          <p:cNvPr id="8" name="Textplatzhalter 2"/>
          <p:cNvSpPr>
            <a:spLocks noGrp="1"/>
          </p:cNvSpPr>
          <p:nvPr>
            <p:ph idx="1"/>
          </p:nvPr>
        </p:nvSpPr>
        <p:spPr>
          <a:xfrm>
            <a:off x="3723011" y="1034321"/>
            <a:ext cx="5121186" cy="3282845"/>
          </a:xfrm>
          <a:prstGeom prst="rect">
            <a:avLst/>
          </a:prstGeom>
        </p:spPr>
        <p:txBody>
          <a:bodyPr vert="horz" lIns="91440" tIns="45720" rIns="91440" bIns="45720" rtlCol="0">
            <a:normAutofit/>
          </a:bodyPr>
          <a:lstStyle/>
          <a:p>
            <a:pPr lvl="0"/>
            <a:r>
              <a:rPr lang="de-DE" noProof="1" smtClean="0"/>
              <a:t>Mastertextformat bearbeiten</a:t>
            </a:r>
          </a:p>
          <a:p>
            <a:pPr lvl="1"/>
            <a:r>
              <a:rPr lang="de-DE" noProof="1" smtClean="0"/>
              <a:t>ZWEITE EBENE</a:t>
            </a:r>
          </a:p>
          <a:p>
            <a:pPr lvl="2"/>
            <a:r>
              <a:rPr lang="de-DE" noProof="1" smtClean="0"/>
              <a:t>Dritte Ebene</a:t>
            </a:r>
          </a:p>
          <a:p>
            <a:pPr lvl="3"/>
            <a:r>
              <a:rPr lang="de-DE" noProof="1" smtClean="0"/>
              <a:t>VIERTE EBENE</a:t>
            </a:r>
          </a:p>
          <a:p>
            <a:pPr lvl="4"/>
            <a:r>
              <a:rPr lang="de-DE" noProof="1" smtClean="0"/>
              <a:t>Fünfte Ebene</a:t>
            </a:r>
            <a:endParaRPr lang="de-DE" noProof="1"/>
          </a:p>
        </p:txBody>
      </p:sp>
      <p:sp>
        <p:nvSpPr>
          <p:cNvPr id="11" name="Datumsplatzhalter 3"/>
          <p:cNvSpPr>
            <a:spLocks noGrp="1"/>
          </p:cNvSpPr>
          <p:nvPr>
            <p:ph type="dt" sz="half" idx="2"/>
          </p:nvPr>
        </p:nvSpPr>
        <p:spPr>
          <a:xfrm>
            <a:off x="3880409" y="4904185"/>
            <a:ext cx="666142" cy="273844"/>
          </a:xfrm>
          <a:prstGeom prst="rect">
            <a:avLst/>
          </a:prstGeom>
        </p:spPr>
        <p:txBody>
          <a:bodyPr vert="horz" lIns="91440" tIns="45720" rIns="91440" bIns="45720" rtlCol="0" anchor="ctr"/>
          <a:lstStyle>
            <a:lvl1pPr algn="l">
              <a:defRPr sz="800" b="0" i="0" baseline="0">
                <a:solidFill>
                  <a:schemeClr val="bg1"/>
                </a:solidFill>
                <a:latin typeface="Geogrotesque SemiBold" charset="0"/>
                <a:cs typeface="Vista Slab OT Medium" pitchFamily="18" charset="0"/>
              </a:defRPr>
            </a:lvl1pPr>
          </a:lstStyle>
          <a:p>
            <a:fld id="{2CA5FBB9-5721-CB43-B792-4C6E71B8CB2B}" type="datetimeFigureOut">
              <a:rPr lang="de-DE" smtClean="0"/>
              <a:pPr/>
              <a:t>03.12.2018</a:t>
            </a:fld>
            <a:endParaRPr lang="de-DE" dirty="0"/>
          </a:p>
        </p:txBody>
      </p:sp>
      <p:sp>
        <p:nvSpPr>
          <p:cNvPr id="12" name="Fußzeilenplatzhalter 4"/>
          <p:cNvSpPr>
            <a:spLocks noGrp="1"/>
          </p:cNvSpPr>
          <p:nvPr>
            <p:ph type="ftr" sz="quarter" idx="3"/>
          </p:nvPr>
        </p:nvSpPr>
        <p:spPr>
          <a:xfrm>
            <a:off x="4729398" y="4904185"/>
            <a:ext cx="3331061" cy="273844"/>
          </a:xfrm>
          <a:prstGeom prst="rect">
            <a:avLst/>
          </a:prstGeom>
        </p:spPr>
        <p:txBody>
          <a:bodyPr vert="horz" lIns="91440" tIns="45720" rIns="91440" bIns="45720" rtlCol="0" anchor="ctr"/>
          <a:lstStyle>
            <a:lvl1pPr algn="ctr">
              <a:defRPr sz="800" b="0" i="0" baseline="0">
                <a:solidFill>
                  <a:schemeClr val="bg1"/>
                </a:solidFill>
                <a:latin typeface="Geogrotesque SemiBold" charset="0"/>
                <a:cs typeface="Vista Slab OT Medium" pitchFamily="18" charset="0"/>
              </a:defRPr>
            </a:lvl1pPr>
          </a:lstStyle>
          <a:p>
            <a:endParaRPr lang="de-DE" dirty="0"/>
          </a:p>
        </p:txBody>
      </p:sp>
      <p:sp>
        <p:nvSpPr>
          <p:cNvPr id="13" name="Foliennummernplatzhalter 5"/>
          <p:cNvSpPr>
            <a:spLocks noGrp="1"/>
          </p:cNvSpPr>
          <p:nvPr>
            <p:ph type="sldNum" sz="quarter" idx="4"/>
          </p:nvPr>
        </p:nvSpPr>
        <p:spPr>
          <a:xfrm>
            <a:off x="8243306" y="4904185"/>
            <a:ext cx="600891" cy="273844"/>
          </a:xfrm>
          <a:prstGeom prst="rect">
            <a:avLst/>
          </a:prstGeom>
        </p:spPr>
        <p:txBody>
          <a:bodyPr vert="horz" lIns="91440" tIns="45720" rIns="91440" bIns="45720" rtlCol="0" anchor="ctr"/>
          <a:lstStyle>
            <a:lvl1pPr algn="r">
              <a:defRPr sz="800" b="0" i="0" baseline="0">
                <a:solidFill>
                  <a:schemeClr val="bg1"/>
                </a:solidFill>
                <a:latin typeface="Geogrotesque SemiBold" charset="0"/>
                <a:cs typeface="Vista Slab OT Medium" pitchFamily="18" charset="0"/>
              </a:defRPr>
            </a:lvl1pPr>
          </a:lstStyle>
          <a:p>
            <a:fld id="{E8D5D829-4E5E-EC47-9FEE-3EE18F9D8220}" type="slidenum">
              <a:rPr lang="de-DE" smtClean="0"/>
              <a:pPr/>
              <a:t>‹#›</a:t>
            </a:fld>
            <a:endParaRPr lang="de-DE" dirty="0"/>
          </a:p>
        </p:txBody>
      </p:sp>
      <p:cxnSp>
        <p:nvCxnSpPr>
          <p:cNvPr id="9" name="Gerade Verbindung 8"/>
          <p:cNvCxnSpPr/>
          <p:nvPr userDrawn="1"/>
        </p:nvCxnSpPr>
        <p:spPr>
          <a:xfrm>
            <a:off x="186671" y="722202"/>
            <a:ext cx="2151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Titelplatzhalter 1"/>
          <p:cNvSpPr>
            <a:spLocks noGrp="1"/>
          </p:cNvSpPr>
          <p:nvPr>
            <p:ph type="title" hasCustomPrompt="1"/>
          </p:nvPr>
        </p:nvSpPr>
        <p:spPr>
          <a:xfrm>
            <a:off x="274353" y="253379"/>
            <a:ext cx="8569844" cy="468823"/>
          </a:xfrm>
          <a:prstGeom prst="rect">
            <a:avLst/>
          </a:prstGeom>
        </p:spPr>
        <p:txBody>
          <a:bodyPr vert="horz" lIns="0" tIns="0" rIns="0" bIns="0" rtlCol="0" anchor="t" anchorCtr="0">
            <a:normAutofit/>
          </a:bodyPr>
          <a:lstStyle>
            <a:lvl1pPr>
              <a:defRPr sz="2400">
                <a:solidFill>
                  <a:schemeClr val="bg1"/>
                </a:solidFill>
              </a:defRPr>
            </a:lvl1pPr>
          </a:lstStyle>
          <a:p>
            <a:r>
              <a:rPr lang="de-DE" noProof="1" smtClean="0"/>
              <a:t>MASTERTITELFORMAT BEARBEITEN</a:t>
            </a:r>
            <a:endParaRPr lang="de-DE" noProof="1"/>
          </a:p>
        </p:txBody>
      </p:sp>
    </p:spTree>
    <p:extLst>
      <p:ext uri="{BB962C8B-B14F-4D97-AF65-F5344CB8AC3E}">
        <p14:creationId xmlns:p14="http://schemas.microsoft.com/office/powerpoint/2010/main" val="22235181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CA5FBB9-5721-CB43-B792-4C6E71B8CB2B}" type="datetimeFigureOut">
              <a:rPr lang="de-DE" smtClean="0"/>
              <a:t>03.12.2018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D5D829-4E5E-EC47-9FEE-3EE18F9D8220}" type="slidenum">
              <a:rPr lang="de-DE" smtClean="0"/>
              <a:t>‹#›</a:t>
            </a:fld>
            <a:endParaRPr lang="de-DE"/>
          </a:p>
        </p:txBody>
      </p:sp>
      <p:sp>
        <p:nvSpPr>
          <p:cNvPr id="10" name="Textplatzhalter 2"/>
          <p:cNvSpPr>
            <a:spLocks noGrp="1"/>
          </p:cNvSpPr>
          <p:nvPr>
            <p:ph idx="13"/>
          </p:nvPr>
        </p:nvSpPr>
        <p:spPr>
          <a:xfrm>
            <a:off x="294270" y="1376738"/>
            <a:ext cx="3931953" cy="3238433"/>
          </a:xfrm>
          <a:prstGeom prst="rect">
            <a:avLst/>
          </a:prstGeom>
        </p:spPr>
        <p:txBody>
          <a:bodyPr vert="horz" lIns="91440" tIns="45720" rIns="91440" bIns="45720" rtlCol="0">
            <a:normAutofit/>
          </a:bodyPr>
          <a:lstStyle/>
          <a:p>
            <a:pPr lvl="0"/>
            <a:r>
              <a:rPr lang="de-DE" noProof="1" smtClean="0"/>
              <a:t>Mastertextformat bearbeiten</a:t>
            </a:r>
          </a:p>
          <a:p>
            <a:pPr lvl="1"/>
            <a:r>
              <a:rPr lang="de-DE" noProof="1" smtClean="0"/>
              <a:t>ZWEITE EBENE</a:t>
            </a:r>
          </a:p>
          <a:p>
            <a:pPr lvl="2"/>
            <a:r>
              <a:rPr lang="de-DE" noProof="1" smtClean="0"/>
              <a:t>Dritte Ebene</a:t>
            </a:r>
          </a:p>
          <a:p>
            <a:pPr lvl="3"/>
            <a:r>
              <a:rPr lang="de-DE" noProof="1" smtClean="0"/>
              <a:t>VIERTE EBENE</a:t>
            </a:r>
          </a:p>
          <a:p>
            <a:pPr lvl="4"/>
            <a:r>
              <a:rPr lang="de-DE" noProof="1" smtClean="0"/>
              <a:t>Fünfte Ebene</a:t>
            </a:r>
            <a:endParaRPr lang="de-DE" noProof="1"/>
          </a:p>
        </p:txBody>
      </p:sp>
      <p:sp>
        <p:nvSpPr>
          <p:cNvPr id="14" name="Textplatzhalter 2"/>
          <p:cNvSpPr>
            <a:spLocks noGrp="1"/>
          </p:cNvSpPr>
          <p:nvPr>
            <p:ph idx="1"/>
          </p:nvPr>
        </p:nvSpPr>
        <p:spPr>
          <a:xfrm>
            <a:off x="4720976" y="1376738"/>
            <a:ext cx="4114799" cy="3238433"/>
          </a:xfrm>
          <a:prstGeom prst="rect">
            <a:avLst/>
          </a:prstGeom>
        </p:spPr>
        <p:txBody>
          <a:bodyPr vert="horz" lIns="91440" tIns="45720" rIns="91440" bIns="45720" rtlCol="0">
            <a:normAutofit/>
          </a:bodyPr>
          <a:lstStyle/>
          <a:p>
            <a:pPr lvl="0"/>
            <a:r>
              <a:rPr lang="de-DE" noProof="1" smtClean="0"/>
              <a:t>Mastertextformat bearbeiten</a:t>
            </a:r>
          </a:p>
          <a:p>
            <a:pPr lvl="1"/>
            <a:r>
              <a:rPr lang="de-DE" noProof="1" smtClean="0"/>
              <a:t>ZWEITE EBENE</a:t>
            </a:r>
          </a:p>
          <a:p>
            <a:pPr lvl="2"/>
            <a:r>
              <a:rPr lang="de-DE" noProof="1" smtClean="0"/>
              <a:t>Dritte Ebene</a:t>
            </a:r>
          </a:p>
          <a:p>
            <a:pPr lvl="3"/>
            <a:r>
              <a:rPr lang="de-DE" noProof="1" smtClean="0"/>
              <a:t>VIERTE EBENE</a:t>
            </a:r>
          </a:p>
          <a:p>
            <a:pPr lvl="4"/>
            <a:r>
              <a:rPr lang="de-DE" noProof="1" smtClean="0"/>
              <a:t>Fünfte Ebene</a:t>
            </a:r>
            <a:endParaRPr lang="de-DE" noProof="1"/>
          </a:p>
        </p:txBody>
      </p:sp>
      <p:cxnSp>
        <p:nvCxnSpPr>
          <p:cNvPr id="9" name="Gerade Verbindung 8"/>
          <p:cNvCxnSpPr/>
          <p:nvPr userDrawn="1"/>
        </p:nvCxnSpPr>
        <p:spPr>
          <a:xfrm>
            <a:off x="186671" y="722202"/>
            <a:ext cx="2151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Titelplatzhalter 1"/>
          <p:cNvSpPr>
            <a:spLocks noGrp="1"/>
          </p:cNvSpPr>
          <p:nvPr>
            <p:ph type="title" hasCustomPrompt="1"/>
          </p:nvPr>
        </p:nvSpPr>
        <p:spPr>
          <a:xfrm>
            <a:off x="274353" y="253379"/>
            <a:ext cx="8561422" cy="468823"/>
          </a:xfrm>
          <a:prstGeom prst="rect">
            <a:avLst/>
          </a:prstGeom>
        </p:spPr>
        <p:txBody>
          <a:bodyPr vert="horz" lIns="0" tIns="0" rIns="0" bIns="0" rtlCol="0" anchor="t" anchorCtr="0">
            <a:normAutofit/>
          </a:bodyPr>
          <a:lstStyle>
            <a:lvl1pPr>
              <a:defRPr sz="2400">
                <a:solidFill>
                  <a:schemeClr val="bg1"/>
                </a:solidFill>
              </a:defRPr>
            </a:lvl1pPr>
          </a:lstStyle>
          <a:p>
            <a:r>
              <a:rPr lang="de-DE" noProof="1" smtClean="0"/>
              <a:t>MASTERTITELFORMAT BEARBEITEN</a:t>
            </a:r>
            <a:endParaRPr lang="de-DE" noProof="1"/>
          </a:p>
        </p:txBody>
      </p:sp>
    </p:spTree>
    <p:extLst>
      <p:ext uri="{BB962C8B-B14F-4D97-AF65-F5344CB8AC3E}">
        <p14:creationId xmlns:p14="http://schemas.microsoft.com/office/powerpoint/2010/main" val="13998885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Abschnittsüberschrift">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el 1"/>
          <p:cNvSpPr>
            <a:spLocks noGrp="1"/>
          </p:cNvSpPr>
          <p:nvPr>
            <p:ph type="title" hasCustomPrompt="1"/>
          </p:nvPr>
        </p:nvSpPr>
        <p:spPr>
          <a:xfrm>
            <a:off x="839617" y="530803"/>
            <a:ext cx="3175945" cy="2531374"/>
          </a:xfrm>
        </p:spPr>
        <p:txBody>
          <a:bodyPr anchor="t">
            <a:noAutofit/>
          </a:bodyPr>
          <a:lstStyle>
            <a:lvl1pPr algn="l">
              <a:defRPr sz="20000" b="0" i="0" cap="all" baseline="0">
                <a:solidFill>
                  <a:schemeClr val="bg1"/>
                </a:solidFill>
              </a:defRPr>
            </a:lvl1pPr>
          </a:lstStyle>
          <a:p>
            <a:r>
              <a:rPr lang="de-DE" noProof="1" smtClean="0"/>
              <a:t>01</a:t>
            </a:r>
            <a:endParaRPr lang="de-DE" noProof="1"/>
          </a:p>
        </p:txBody>
      </p:sp>
      <p:sp>
        <p:nvSpPr>
          <p:cNvPr id="3" name="Textplatzhalter 2"/>
          <p:cNvSpPr>
            <a:spLocks noGrp="1"/>
          </p:cNvSpPr>
          <p:nvPr>
            <p:ph type="body" idx="1" hasCustomPrompt="1"/>
          </p:nvPr>
        </p:nvSpPr>
        <p:spPr>
          <a:xfrm>
            <a:off x="4015562" y="2191975"/>
            <a:ext cx="4384158" cy="997062"/>
          </a:xfrm>
        </p:spPr>
        <p:txBody>
          <a:bodyPr anchor="b">
            <a:noAutofit/>
          </a:bodyPr>
          <a:lstStyle>
            <a:lvl1pPr marL="0" indent="0">
              <a:buNone/>
              <a:defRPr sz="5000" baseline="0">
                <a:solidFill>
                  <a:schemeClr val="bg1"/>
                </a:solidFill>
                <a:latin typeface="Geogrotesque Semi" charset="0"/>
                <a:cs typeface="Intro Black" pitchFamily="50"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1" smtClean="0"/>
              <a:t>Facts &amp; Figures</a:t>
            </a:r>
          </a:p>
        </p:txBody>
      </p:sp>
      <p:sp>
        <p:nvSpPr>
          <p:cNvPr id="8" name="Textfeld 7"/>
          <p:cNvSpPr txBox="1"/>
          <p:nvPr userDrawn="1"/>
        </p:nvSpPr>
        <p:spPr>
          <a:xfrm>
            <a:off x="4015561" y="3308715"/>
            <a:ext cx="4384159" cy="1600438"/>
          </a:xfrm>
          <a:prstGeom prst="rect">
            <a:avLst/>
          </a:prstGeom>
          <a:noFill/>
        </p:spPr>
        <p:txBody>
          <a:bodyPr wrap="square" rtlCol="0">
            <a:spAutoFit/>
          </a:bodyPr>
          <a:lstStyle/>
          <a:p>
            <a:pPr rtl="0"/>
            <a:r>
              <a:rPr lang="de-DE" sz="1400" b="0" i="0" u="none" strike="noStrike" kern="1200" baseline="0" noProof="1" smtClean="0">
                <a:solidFill>
                  <a:schemeClr val="bg1"/>
                </a:solidFill>
                <a:latin typeface="Geogrotesque Medium" charset="0"/>
                <a:ea typeface="+mn-ea"/>
                <a:cs typeface="Vista Slab OT"/>
              </a:rPr>
              <a:t>Henia si int aut enditam sus simagnatur ad quis ipisintia nonet escid quasimo luptat eostemporae velit, sit, alignam derferum sin non rest et ut quiamus, et ut et ut oditaspere ium adigendi am experis aut aborem aut versperit magnis a sus de prat et andisciis am consedit laboriora perecte moloribus, volecupta</a:t>
            </a:r>
          </a:p>
        </p:txBody>
      </p:sp>
    </p:spTree>
    <p:extLst>
      <p:ext uri="{BB962C8B-B14F-4D97-AF65-F5344CB8AC3E}">
        <p14:creationId xmlns:p14="http://schemas.microsoft.com/office/powerpoint/2010/main" val="18672556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274353" y="1099335"/>
            <a:ext cx="8572613" cy="34144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noProof="1"/>
          </a:p>
        </p:txBody>
      </p:sp>
      <p:sp>
        <p:nvSpPr>
          <p:cNvPr id="5" name="Datumsplatzhalter 4"/>
          <p:cNvSpPr>
            <a:spLocks noGrp="1"/>
          </p:cNvSpPr>
          <p:nvPr>
            <p:ph type="dt" sz="half" idx="10"/>
          </p:nvPr>
        </p:nvSpPr>
        <p:spPr/>
        <p:txBody>
          <a:bodyPr/>
          <a:lstStyle/>
          <a:p>
            <a:fld id="{2CA5FBB9-5721-CB43-B792-4C6E71B8CB2B}" type="datetimeFigureOut">
              <a:rPr lang="de-DE" smtClean="0"/>
              <a:t>03.12.2018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D5D829-4E5E-EC47-9FEE-3EE18F9D8220}" type="slidenum">
              <a:rPr lang="de-DE" smtClean="0"/>
              <a:t>‹#›</a:t>
            </a:fld>
            <a:endParaRPr lang="de-DE"/>
          </a:p>
        </p:txBody>
      </p:sp>
      <p:cxnSp>
        <p:nvCxnSpPr>
          <p:cNvPr id="8" name="Gerade Verbindung 7"/>
          <p:cNvCxnSpPr/>
          <p:nvPr userDrawn="1"/>
        </p:nvCxnSpPr>
        <p:spPr>
          <a:xfrm>
            <a:off x="186671" y="722202"/>
            <a:ext cx="215199"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itelplatzhalter 1"/>
          <p:cNvSpPr>
            <a:spLocks noGrp="1"/>
          </p:cNvSpPr>
          <p:nvPr>
            <p:ph type="title" hasCustomPrompt="1"/>
          </p:nvPr>
        </p:nvSpPr>
        <p:spPr>
          <a:xfrm>
            <a:off x="274353" y="253379"/>
            <a:ext cx="8572613" cy="468823"/>
          </a:xfrm>
          <a:prstGeom prst="rect">
            <a:avLst/>
          </a:prstGeom>
        </p:spPr>
        <p:txBody>
          <a:bodyPr vert="horz" lIns="0" tIns="0" rIns="0" bIns="0" rtlCol="0" anchor="t" anchorCtr="0">
            <a:normAutofit/>
          </a:bodyPr>
          <a:lstStyle>
            <a:lvl1pPr>
              <a:defRPr sz="2400">
                <a:solidFill>
                  <a:schemeClr val="bg1"/>
                </a:solidFill>
              </a:defRPr>
            </a:lvl1pPr>
          </a:lstStyle>
          <a:p>
            <a:r>
              <a:rPr lang="de-DE" noProof="1" smtClean="0"/>
              <a:t>MASTERTITELFORMAT BEARBEITEN</a:t>
            </a:r>
            <a:endParaRPr lang="de-DE" noProof="1"/>
          </a:p>
        </p:txBody>
      </p:sp>
    </p:spTree>
    <p:extLst>
      <p:ext uri="{BB962C8B-B14F-4D97-AF65-F5344CB8AC3E}">
        <p14:creationId xmlns:p14="http://schemas.microsoft.com/office/powerpoint/2010/main" val="40761414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ld mit Beschriftun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457200" y="449943"/>
            <a:ext cx="8229600" cy="39914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5" name="Datumsplatzhalter 4"/>
          <p:cNvSpPr>
            <a:spLocks noGrp="1"/>
          </p:cNvSpPr>
          <p:nvPr>
            <p:ph type="dt" sz="half" idx="10"/>
          </p:nvPr>
        </p:nvSpPr>
        <p:spPr/>
        <p:txBody>
          <a:bodyPr/>
          <a:lstStyle/>
          <a:p>
            <a:fld id="{2CA5FBB9-5721-CB43-B792-4C6E71B8CB2B}" type="datetimeFigureOut">
              <a:rPr lang="de-DE" smtClean="0"/>
              <a:t>03.12.2018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E8D5D829-4E5E-EC47-9FEE-3EE18F9D8220}" type="slidenum">
              <a:rPr lang="de-DE" smtClean="0"/>
              <a:t>‹#›</a:t>
            </a:fld>
            <a:endParaRPr lang="de-DE"/>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Bild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82396"/>
            <a:ext cx="9144000" cy="4261104"/>
          </a:xfrm>
          <a:prstGeom prst="rect">
            <a:avLst/>
          </a:prstGeom>
        </p:spPr>
      </p:pic>
      <p:pic>
        <p:nvPicPr>
          <p:cNvPr id="9" name="Bild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2562"/>
            <a:ext cx="9144000" cy="4261104"/>
          </a:xfrm>
          <a:prstGeom prst="rect">
            <a:avLst/>
          </a:prstGeom>
        </p:spPr>
      </p:pic>
      <p:sp>
        <p:nvSpPr>
          <p:cNvPr id="2" name="Titelplatzhalter 1"/>
          <p:cNvSpPr>
            <a:spLocks noGrp="1"/>
          </p:cNvSpPr>
          <p:nvPr>
            <p:ph type="title"/>
          </p:nvPr>
        </p:nvSpPr>
        <p:spPr>
          <a:xfrm>
            <a:off x="457200" y="450669"/>
            <a:ext cx="8229600" cy="855618"/>
          </a:xfrm>
          <a:prstGeom prst="rect">
            <a:avLst/>
          </a:prstGeom>
        </p:spPr>
        <p:txBody>
          <a:bodyPr vert="horz" lIns="91440" tIns="45720" rIns="91440" bIns="45720" rtlCol="0" anchor="ctr">
            <a:normAutofit/>
          </a:bodyPr>
          <a:lstStyle/>
          <a:p>
            <a:r>
              <a:rPr lang="de-DE" dirty="0" smtClean="0"/>
              <a:t>MASTERTITELFORMAT </a:t>
            </a:r>
            <a:br>
              <a:rPr lang="de-DE" dirty="0" smtClean="0"/>
            </a:br>
            <a:r>
              <a:rPr lang="de-DE" dirty="0" smtClean="0"/>
              <a:t>BEARBEITEN</a:t>
            </a:r>
            <a:endParaRPr lang="de-DE" dirty="0"/>
          </a:p>
        </p:txBody>
      </p:sp>
      <p:sp>
        <p:nvSpPr>
          <p:cNvPr id="3" name="Textplatzhalter 2"/>
          <p:cNvSpPr>
            <a:spLocks noGrp="1"/>
          </p:cNvSpPr>
          <p:nvPr>
            <p:ph type="body" idx="1"/>
          </p:nvPr>
        </p:nvSpPr>
        <p:spPr>
          <a:xfrm>
            <a:off x="3723010" y="2033345"/>
            <a:ext cx="4963789" cy="2561277"/>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3723011" y="4908821"/>
            <a:ext cx="666142" cy="273844"/>
          </a:xfrm>
          <a:prstGeom prst="rect">
            <a:avLst/>
          </a:prstGeom>
        </p:spPr>
        <p:txBody>
          <a:bodyPr vert="horz" lIns="91440" tIns="45720" rIns="91440" bIns="45720" rtlCol="0" anchor="ctr"/>
          <a:lstStyle>
            <a:lvl1pPr algn="l">
              <a:defRPr sz="800" b="0" i="0" baseline="0">
                <a:solidFill>
                  <a:schemeClr val="bg1"/>
                </a:solidFill>
                <a:latin typeface="Geogrotesque SemiBold" charset="0"/>
                <a:cs typeface="Vista Slab OT Medium" pitchFamily="18" charset="0"/>
              </a:defRPr>
            </a:lvl1pPr>
          </a:lstStyle>
          <a:p>
            <a:fld id="{2CA5FBB9-5721-CB43-B792-4C6E71B8CB2B}" type="datetimeFigureOut">
              <a:rPr lang="de-DE" smtClean="0"/>
              <a:pPr/>
              <a:t>03.12.2018</a:t>
            </a:fld>
            <a:endParaRPr lang="de-DE" dirty="0"/>
          </a:p>
        </p:txBody>
      </p:sp>
      <p:sp>
        <p:nvSpPr>
          <p:cNvPr id="5" name="Fußzeilenplatzhalter 4"/>
          <p:cNvSpPr>
            <a:spLocks noGrp="1"/>
          </p:cNvSpPr>
          <p:nvPr>
            <p:ph type="ftr" sz="quarter" idx="3"/>
          </p:nvPr>
        </p:nvSpPr>
        <p:spPr>
          <a:xfrm>
            <a:off x="4572000" y="4908821"/>
            <a:ext cx="3331061" cy="273844"/>
          </a:xfrm>
          <a:prstGeom prst="rect">
            <a:avLst/>
          </a:prstGeom>
        </p:spPr>
        <p:txBody>
          <a:bodyPr vert="horz" lIns="91440" tIns="45720" rIns="91440" bIns="45720" rtlCol="0" anchor="ctr"/>
          <a:lstStyle>
            <a:lvl1pPr algn="ctr">
              <a:defRPr sz="800" b="0" i="0" baseline="0">
                <a:solidFill>
                  <a:schemeClr val="bg1"/>
                </a:solidFill>
                <a:latin typeface="Geogrotesque SemiBold" charset="0"/>
                <a:cs typeface="Vista Slab OT Medium" pitchFamily="18" charset="0"/>
              </a:defRPr>
            </a:lvl1pPr>
          </a:lstStyle>
          <a:p>
            <a:endParaRPr lang="de-DE" dirty="0"/>
          </a:p>
        </p:txBody>
      </p:sp>
      <p:sp>
        <p:nvSpPr>
          <p:cNvPr id="6" name="Foliennummernplatzhalter 5"/>
          <p:cNvSpPr>
            <a:spLocks noGrp="1"/>
          </p:cNvSpPr>
          <p:nvPr>
            <p:ph type="sldNum" sz="quarter" idx="4"/>
          </p:nvPr>
        </p:nvSpPr>
        <p:spPr>
          <a:xfrm>
            <a:off x="8085908" y="4899490"/>
            <a:ext cx="600891" cy="273844"/>
          </a:xfrm>
          <a:prstGeom prst="rect">
            <a:avLst/>
          </a:prstGeom>
        </p:spPr>
        <p:txBody>
          <a:bodyPr vert="horz" lIns="91440" tIns="45720" rIns="91440" bIns="45720" rtlCol="0" anchor="ctr"/>
          <a:lstStyle>
            <a:lvl1pPr algn="r">
              <a:defRPr sz="800" b="0" i="0" baseline="0">
                <a:solidFill>
                  <a:schemeClr val="bg1"/>
                </a:solidFill>
                <a:latin typeface="Geogrotesque SemiBold" charset="0"/>
                <a:cs typeface="Vista Slab OT Medium" pitchFamily="18" charset="0"/>
              </a:defRPr>
            </a:lvl1pPr>
          </a:lstStyle>
          <a:p>
            <a:fld id="{E8D5D829-4E5E-EC47-9FEE-3EE18F9D8220}" type="slidenum">
              <a:rPr lang="de-DE" smtClean="0"/>
              <a:pPr/>
              <a:t>‹#›</a:t>
            </a:fld>
            <a:endParaRPr lang="de-DE" dirty="0"/>
          </a:p>
        </p:txBody>
      </p:sp>
    </p:spTree>
    <p:extLst>
      <p:ext uri="{BB962C8B-B14F-4D97-AF65-F5344CB8AC3E}">
        <p14:creationId xmlns:p14="http://schemas.microsoft.com/office/powerpoint/2010/main" val="4050338831"/>
      </p:ext>
    </p:extLst>
  </p:cSld>
  <p:clrMap bg1="dk1" tx1="lt1" bg2="dk2" tx2="lt2" accent1="accent1" accent2="accent2" accent3="accent3" accent4="accent4" accent5="accent5" accent6="accent6" hlink="hlink" folHlink="folHlink"/>
  <p:sldLayoutIdLst>
    <p:sldLayoutId id="2147483649" r:id="rId1"/>
    <p:sldLayoutId id="2147483714" r:id="rId2"/>
    <p:sldLayoutId id="2147483719" r:id="rId3"/>
    <p:sldLayoutId id="2147483697" r:id="rId4"/>
    <p:sldLayoutId id="2147483667" r:id="rId5"/>
    <p:sldLayoutId id="2147483652" r:id="rId6"/>
    <p:sldLayoutId id="2147483662" r:id="rId7"/>
    <p:sldLayoutId id="2147483657" r:id="rId8"/>
    <p:sldLayoutId id="2147483715" r:id="rId9"/>
    <p:sldLayoutId id="2147483664" r:id="rId10"/>
    <p:sldLayoutId id="2147483720" r:id="rId11"/>
  </p:sldLayoutIdLst>
  <p:timing>
    <p:tnLst>
      <p:par>
        <p:cTn id="1" dur="indefinite" restart="never" nodeType="tmRoot"/>
      </p:par>
    </p:tnLst>
  </p:timing>
  <p:txStyles>
    <p:titleStyle>
      <a:lvl1pPr algn="l" defTabSz="457200" rtl="0" eaLnBrk="1" latinLnBrk="0" hangingPunct="1">
        <a:spcBef>
          <a:spcPct val="0"/>
        </a:spcBef>
        <a:buNone/>
        <a:defRPr sz="2800" b="0" kern="1200" baseline="0">
          <a:solidFill>
            <a:schemeClr val="bg1"/>
          </a:solidFill>
          <a:latin typeface="Geogrotesque SemiBold" charset="0"/>
          <a:ea typeface="+mj-ea"/>
          <a:cs typeface="Intro Black" pitchFamily="50" charset="0"/>
        </a:defRPr>
      </a:lvl1pPr>
    </p:titleStyle>
    <p:bodyStyle>
      <a:lvl1pPr marL="342900" indent="-342900" algn="l" defTabSz="457200" rtl="0" eaLnBrk="1" latinLnBrk="0" hangingPunct="1">
        <a:spcBef>
          <a:spcPct val="20000"/>
        </a:spcBef>
        <a:buFont typeface="Arial"/>
        <a:buChar char="•"/>
        <a:defRPr sz="1800" b="0" kern="1200" baseline="0">
          <a:solidFill>
            <a:schemeClr val="bg1"/>
          </a:solidFill>
          <a:latin typeface="Geogrotesque" charset="0"/>
          <a:ea typeface="+mn-ea"/>
          <a:cs typeface="Vista Slab OT Medium" pitchFamily="18" charset="0"/>
        </a:defRPr>
      </a:lvl1pPr>
      <a:lvl2pPr marL="742950" indent="-285750" algn="l" defTabSz="457200" rtl="0" eaLnBrk="1" latinLnBrk="0" hangingPunct="1">
        <a:spcBef>
          <a:spcPct val="20000"/>
        </a:spcBef>
        <a:buFont typeface="Arial"/>
        <a:buChar char="–"/>
        <a:defRPr sz="1600" b="0" kern="1200" baseline="0">
          <a:solidFill>
            <a:schemeClr val="bg1"/>
          </a:solidFill>
          <a:latin typeface="Geogrotesque" charset="0"/>
          <a:ea typeface="+mn-ea"/>
          <a:cs typeface="Intro Bold" pitchFamily="50" charset="0"/>
        </a:defRPr>
      </a:lvl2pPr>
      <a:lvl3pPr marL="1143000" indent="-228600" algn="l" defTabSz="457200" rtl="0" eaLnBrk="1" latinLnBrk="0" hangingPunct="1">
        <a:spcBef>
          <a:spcPct val="20000"/>
        </a:spcBef>
        <a:buFont typeface="Arial"/>
        <a:buChar char="•"/>
        <a:defRPr sz="1600" b="0" kern="1200" baseline="0">
          <a:solidFill>
            <a:schemeClr val="bg1"/>
          </a:solidFill>
          <a:latin typeface="Geogrotesque" charset="0"/>
          <a:ea typeface="+mn-ea"/>
          <a:cs typeface="Vista Slab OT Book" pitchFamily="18" charset="0"/>
        </a:defRPr>
      </a:lvl3pPr>
      <a:lvl4pPr marL="1600200" indent="-228600" algn="l" defTabSz="457200" rtl="0" eaLnBrk="1" latinLnBrk="0" hangingPunct="1">
        <a:spcBef>
          <a:spcPct val="20000"/>
        </a:spcBef>
        <a:buFont typeface="Arial"/>
        <a:buChar char="–"/>
        <a:defRPr sz="1400" b="0" kern="1200" baseline="0">
          <a:solidFill>
            <a:schemeClr val="bg1"/>
          </a:solidFill>
          <a:latin typeface="Geogrotesque SemiBold" charset="0"/>
          <a:ea typeface="+mn-ea"/>
          <a:cs typeface="Intro Bold" pitchFamily="50" charset="0"/>
        </a:defRPr>
      </a:lvl4pPr>
      <a:lvl5pPr marL="2057400" indent="-228600" algn="l" defTabSz="457200" rtl="0" eaLnBrk="1" latinLnBrk="0" hangingPunct="1">
        <a:spcBef>
          <a:spcPct val="20000"/>
        </a:spcBef>
        <a:buFont typeface="Arial"/>
        <a:buChar char="»"/>
        <a:defRPr sz="1400" b="0" i="0" kern="1200" baseline="0">
          <a:solidFill>
            <a:schemeClr val="bg1"/>
          </a:solidFill>
          <a:latin typeface="Geogrotesque" charset="0"/>
          <a:ea typeface="+mn-ea"/>
          <a:cs typeface="Vista Slab OT Book"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www.statistiques.public.lu/fr/publications/series/cahiers-economiques/2016/122-budget-de-reference/index.htm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112" y="2937103"/>
            <a:ext cx="8229600" cy="855618"/>
          </a:xfrm>
        </p:spPr>
        <p:txBody>
          <a:bodyPr lIns="0" tIns="0" rIns="0" bIns="0" anchor="t" anchorCtr="0"/>
          <a:lstStyle/>
          <a:p>
            <a:r>
              <a:rPr lang="de-DE" sz="3400" noProof="1" smtClean="0"/>
              <a:t>Budget de référence </a:t>
            </a:r>
            <a:br>
              <a:rPr lang="de-DE" sz="3400" noProof="1" smtClean="0"/>
            </a:br>
            <a:r>
              <a:rPr lang="de-DE" noProof="1" smtClean="0"/>
              <a:t>FEDAS</a:t>
            </a:r>
            <a:endParaRPr lang="de-DE" noProof="1"/>
          </a:p>
        </p:txBody>
      </p:sp>
      <p:sp>
        <p:nvSpPr>
          <p:cNvPr id="5" name="Textfeld 4"/>
          <p:cNvSpPr txBox="1"/>
          <p:nvPr/>
        </p:nvSpPr>
        <p:spPr>
          <a:xfrm>
            <a:off x="7208990" y="4444055"/>
            <a:ext cx="1768839" cy="276999"/>
          </a:xfrm>
          <a:prstGeom prst="rect">
            <a:avLst/>
          </a:prstGeom>
          <a:noFill/>
        </p:spPr>
        <p:txBody>
          <a:bodyPr wrap="square" lIns="0" tIns="0" rIns="0" bIns="0" rtlCol="0" anchor="t" anchorCtr="0">
            <a:spAutoFit/>
          </a:bodyPr>
          <a:lstStyle/>
          <a:p>
            <a:pPr algn="r"/>
            <a:r>
              <a:rPr lang="de-DE" dirty="0" smtClean="0">
                <a:solidFill>
                  <a:schemeClr val="bg1"/>
                </a:solidFill>
              </a:rPr>
              <a:t>Jérôme Hury</a:t>
            </a:r>
          </a:p>
        </p:txBody>
      </p:sp>
      <p:sp>
        <p:nvSpPr>
          <p:cNvPr id="7" name="Textfeld 6"/>
          <p:cNvSpPr txBox="1"/>
          <p:nvPr/>
        </p:nvSpPr>
        <p:spPr>
          <a:xfrm>
            <a:off x="7052872" y="4444055"/>
            <a:ext cx="1768839" cy="276999"/>
          </a:xfrm>
          <a:prstGeom prst="rect">
            <a:avLst/>
          </a:prstGeom>
          <a:noFill/>
        </p:spPr>
        <p:txBody>
          <a:bodyPr wrap="square" lIns="0" tIns="0" rIns="0" bIns="0" rtlCol="0" anchor="t" anchorCtr="0">
            <a:spAutoFit/>
          </a:bodyPr>
          <a:lstStyle/>
          <a:p>
            <a:pPr algn="r"/>
            <a:endParaRPr lang="de-DE" noProof="1" smtClean="0"/>
          </a:p>
        </p:txBody>
      </p:sp>
      <p:sp>
        <p:nvSpPr>
          <p:cNvPr id="8" name="Textfeld 7"/>
          <p:cNvSpPr txBox="1"/>
          <p:nvPr/>
        </p:nvSpPr>
        <p:spPr>
          <a:xfrm>
            <a:off x="6188928" y="4715536"/>
            <a:ext cx="2788902" cy="276999"/>
          </a:xfrm>
          <a:prstGeom prst="rect">
            <a:avLst/>
          </a:prstGeom>
          <a:noFill/>
        </p:spPr>
        <p:txBody>
          <a:bodyPr wrap="square" lIns="0" tIns="0" rIns="0" bIns="0" rtlCol="0" anchor="t" anchorCtr="0">
            <a:spAutoFit/>
          </a:bodyPr>
          <a:lstStyle/>
          <a:p>
            <a:pPr algn="r"/>
            <a:r>
              <a:rPr lang="de-DE" noProof="1" smtClean="0">
                <a:solidFill>
                  <a:schemeClr val="bg1"/>
                </a:solidFill>
              </a:rPr>
              <a:t>26/04/2018</a:t>
            </a:r>
          </a:p>
        </p:txBody>
      </p:sp>
    </p:spTree>
    <p:extLst>
      <p:ext uri="{BB962C8B-B14F-4D97-AF65-F5344CB8AC3E}">
        <p14:creationId xmlns:p14="http://schemas.microsoft.com/office/powerpoint/2010/main" val="1569561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294270" y="895581"/>
            <a:ext cx="3931953" cy="4022107"/>
          </a:xfrm>
        </p:spPr>
        <p:txBody>
          <a:bodyPr>
            <a:normAutofit/>
          </a:bodyPr>
          <a:lstStyle/>
          <a:p>
            <a:r>
              <a:rPr lang="de-DE" noProof="1" smtClean="0"/>
              <a:t>Mise à jour des prix</a:t>
            </a:r>
          </a:p>
          <a:p>
            <a:r>
              <a:rPr lang="de-DE" noProof="1" smtClean="0"/>
              <a:t>Publication annuelle courte avec des prix mis à jour</a:t>
            </a:r>
          </a:p>
          <a:p>
            <a:r>
              <a:rPr lang="de-DE" noProof="1" smtClean="0"/>
              <a:t>Révision complète des paniers et des prix tous les 4-5 ans</a:t>
            </a:r>
          </a:p>
          <a:p>
            <a:r>
              <a:rPr lang="de-DE" noProof="1" smtClean="0"/>
              <a:t>Extension à d‘autre types de ménages</a:t>
            </a:r>
            <a:endParaRPr lang="de-DE" noProof="1"/>
          </a:p>
          <a:p>
            <a:pPr lvl="1"/>
            <a:r>
              <a:rPr lang="en-US" b="1" noProof="1" smtClean="0"/>
              <a:t>Petite enfance (besoin politique)</a:t>
            </a:r>
            <a:endParaRPr lang="en-US" b="1" noProof="1"/>
          </a:p>
          <a:p>
            <a:pPr lvl="1"/>
            <a:r>
              <a:rPr lang="en-US" noProof="1" smtClean="0"/>
              <a:t>3e âge</a:t>
            </a:r>
            <a:endParaRPr lang="en-US" noProof="1"/>
          </a:p>
          <a:p>
            <a:pPr lvl="1"/>
            <a:r>
              <a:rPr lang="en-US" noProof="1" smtClean="0"/>
              <a:t>Personnes inactives</a:t>
            </a:r>
          </a:p>
          <a:p>
            <a:pPr lvl="1"/>
            <a:r>
              <a:rPr lang="en-US" noProof="1" smtClean="0"/>
              <a:t>Personnes en mauvaise santé</a:t>
            </a:r>
            <a:endParaRPr lang="de-DE" noProof="1" smtClean="0"/>
          </a:p>
        </p:txBody>
      </p:sp>
      <p:sp>
        <p:nvSpPr>
          <p:cNvPr id="4" name="Titel 3"/>
          <p:cNvSpPr>
            <a:spLocks noGrp="1"/>
          </p:cNvSpPr>
          <p:nvPr>
            <p:ph type="title"/>
          </p:nvPr>
        </p:nvSpPr>
        <p:spPr/>
        <p:txBody>
          <a:bodyPr/>
          <a:lstStyle/>
          <a:p>
            <a:r>
              <a:rPr lang="de-DE" b="1" noProof="1">
                <a:latin typeface="+mn-lt"/>
              </a:rPr>
              <a:t>Plans actuels et futurs</a:t>
            </a:r>
          </a:p>
        </p:txBody>
      </p:sp>
      <p:sp>
        <p:nvSpPr>
          <p:cNvPr id="5" name="Rechteck 4"/>
          <p:cNvSpPr/>
          <p:nvPr/>
        </p:nvSpPr>
        <p:spPr>
          <a:xfrm>
            <a:off x="294270" y="895581"/>
            <a:ext cx="3931953" cy="307777"/>
          </a:xfrm>
          <a:prstGeom prst="rect">
            <a:avLst/>
          </a:prstGeom>
        </p:spPr>
        <p:txBody>
          <a:bodyPr wrap="square" lIns="0" tIns="0" rIns="0" bIns="0" anchor="t" anchorCtr="0">
            <a:spAutoFit/>
          </a:bodyPr>
          <a:lstStyle/>
          <a:p>
            <a:endParaRPr lang="de-DE" sz="2000" baseline="0" noProof="1">
              <a:solidFill>
                <a:srgbClr val="515151"/>
              </a:solidFill>
              <a:latin typeface="Geogrotesque Semi"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0975" y="1203358"/>
            <a:ext cx="4114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522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478" y="2074127"/>
            <a:ext cx="8631044" cy="369332"/>
          </a:xfrm>
          <a:prstGeom prst="rect">
            <a:avLst/>
          </a:prstGeom>
          <a:noFill/>
        </p:spPr>
        <p:txBody>
          <a:bodyPr wrap="square" rtlCol="0">
            <a:spAutoFit/>
          </a:bodyPr>
          <a:lstStyle/>
          <a:p>
            <a:pPr algn="ctr"/>
            <a:r>
              <a:rPr lang="fr-LU" b="1" dirty="0" smtClean="0">
                <a:solidFill>
                  <a:schemeClr val="bg1"/>
                </a:solidFill>
                <a:latin typeface="+mj-lt"/>
              </a:rPr>
              <a:t>Merci pour votre attention !</a:t>
            </a:r>
            <a:endParaRPr lang="fr-FR" b="1" dirty="0">
              <a:solidFill>
                <a:schemeClr val="bg1"/>
              </a:solidFill>
              <a:latin typeface="+mj-lt"/>
            </a:endParaRPr>
          </a:p>
        </p:txBody>
      </p:sp>
    </p:spTree>
    <p:extLst>
      <p:ext uri="{BB962C8B-B14F-4D97-AF65-F5344CB8AC3E}">
        <p14:creationId xmlns:p14="http://schemas.microsoft.com/office/powerpoint/2010/main" val="121050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LU" b="1" dirty="0" smtClean="0">
                <a:latin typeface="+mj-lt"/>
              </a:rPr>
              <a:t>Le loyer</a:t>
            </a:r>
            <a:endParaRPr lang="fr-LU" b="1" dirty="0">
              <a:latin typeface="+mj-lt"/>
            </a:endParaRPr>
          </a:p>
        </p:txBody>
      </p:sp>
      <p:pic>
        <p:nvPicPr>
          <p:cNvPr id="2050"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56230" y="963432"/>
            <a:ext cx="3675673" cy="376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p:txBody>
          <a:bodyPr>
            <a:normAutofit/>
          </a:bodyPr>
          <a:lstStyle/>
          <a:p>
            <a:r>
              <a:rPr lang="fr-LU" sz="2000" dirty="0">
                <a:latin typeface="+mj-lt"/>
              </a:rPr>
              <a:t>Etape 1: Déterminer la surface du logement </a:t>
            </a:r>
          </a:p>
          <a:p>
            <a:pPr lvl="1"/>
            <a:r>
              <a:rPr lang="fr-LU" sz="2000" dirty="0">
                <a:latin typeface="+mj-lt"/>
              </a:rPr>
              <a:t>Référence = la surface médiane des locataires pour les différents types de ménage (1 adulte, 2 adultes, etc.) </a:t>
            </a:r>
            <a:r>
              <a:rPr lang="fr-LU" sz="2000" dirty="0" smtClean="0">
                <a:latin typeface="+mj-lt"/>
              </a:rPr>
              <a:t>du recensement de la population</a:t>
            </a:r>
            <a:endParaRPr lang="fr-LU" sz="2000" dirty="0">
              <a:latin typeface="+mj-lt"/>
            </a:endParaRPr>
          </a:p>
          <a:p>
            <a:endParaRPr lang="fr-LU" dirty="0">
              <a:latin typeface="+mj-lt"/>
            </a:endParaRPr>
          </a:p>
        </p:txBody>
      </p:sp>
    </p:spTree>
    <p:extLst>
      <p:ext uri="{BB962C8B-B14F-4D97-AF65-F5344CB8AC3E}">
        <p14:creationId xmlns:p14="http://schemas.microsoft.com/office/powerpoint/2010/main" val="2827180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b="1" dirty="0" smtClean="0">
                <a:latin typeface="+mj-lt"/>
              </a:rPr>
              <a:t>Le loyer</a:t>
            </a:r>
            <a:endParaRPr lang="fr-LU" b="1" dirty="0">
              <a:latin typeface="+mj-lt"/>
            </a:endParaRPr>
          </a:p>
        </p:txBody>
      </p:sp>
      <p:sp>
        <p:nvSpPr>
          <p:cNvPr id="4" name="Content Placeholder 3"/>
          <p:cNvSpPr>
            <a:spLocks noGrp="1"/>
          </p:cNvSpPr>
          <p:nvPr>
            <p:ph sz="half" idx="2"/>
          </p:nvPr>
        </p:nvSpPr>
        <p:spPr/>
        <p:txBody>
          <a:bodyPr/>
          <a:lstStyle/>
          <a:p>
            <a:endParaRPr lang="fr-LU" dirty="0" smtClean="0"/>
          </a:p>
          <a:p>
            <a:r>
              <a:rPr lang="fr-LU" dirty="0" smtClean="0"/>
              <a:t>Etape </a:t>
            </a:r>
            <a:r>
              <a:rPr lang="fr-LU" dirty="0"/>
              <a:t>2: Déterminer le coût </a:t>
            </a:r>
            <a:r>
              <a:rPr lang="fr-LU" dirty="0" smtClean="0"/>
              <a:t>du </a:t>
            </a:r>
            <a:r>
              <a:rPr lang="fr-LU" dirty="0"/>
              <a:t>logement</a:t>
            </a:r>
          </a:p>
          <a:p>
            <a:pPr lvl="1"/>
            <a:r>
              <a:rPr lang="fr-LU" dirty="0"/>
              <a:t>Loyers médians </a:t>
            </a:r>
            <a:r>
              <a:rPr lang="fr-LU" dirty="0" smtClean="0"/>
              <a:t>des logements </a:t>
            </a:r>
            <a:r>
              <a:rPr lang="fr-LU" dirty="0"/>
              <a:t>de référence</a:t>
            </a:r>
          </a:p>
          <a:p>
            <a:endParaRPr lang="fr-LU" dirty="0"/>
          </a:p>
        </p:txBody>
      </p:sp>
      <p:pic>
        <p:nvPicPr>
          <p:cNvPr id="3074"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383618"/>
            <a:ext cx="3115833" cy="121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119714"/>
            <a:ext cx="3378200" cy="107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2612" y="1135957"/>
            <a:ext cx="3243324" cy="276999"/>
          </a:xfrm>
          <a:prstGeom prst="rect">
            <a:avLst/>
          </a:prstGeom>
          <a:noFill/>
        </p:spPr>
        <p:txBody>
          <a:bodyPr wrap="none" rtlCol="0">
            <a:spAutoFit/>
          </a:bodyPr>
          <a:lstStyle/>
          <a:p>
            <a:r>
              <a:rPr lang="fr-LU" sz="1200" dirty="0" smtClean="0"/>
              <a:t>Tableau 5: Loyers moyens et médians par surface</a:t>
            </a:r>
            <a:endParaRPr lang="fr-LU" sz="1200" dirty="0"/>
          </a:p>
        </p:txBody>
      </p:sp>
      <p:sp>
        <p:nvSpPr>
          <p:cNvPr id="7" name="TextBox 6"/>
          <p:cNvSpPr txBox="1"/>
          <p:nvPr/>
        </p:nvSpPr>
        <p:spPr>
          <a:xfrm>
            <a:off x="674682" y="2841781"/>
            <a:ext cx="3544881" cy="276999"/>
          </a:xfrm>
          <a:prstGeom prst="rect">
            <a:avLst/>
          </a:prstGeom>
          <a:noFill/>
        </p:spPr>
        <p:txBody>
          <a:bodyPr wrap="none" rtlCol="0">
            <a:spAutoFit/>
          </a:bodyPr>
          <a:lstStyle/>
          <a:p>
            <a:r>
              <a:rPr lang="fr-LU" sz="1200" dirty="0" smtClean="0"/>
              <a:t>Tableau 6: Loyers retenus pour le budget de référence</a:t>
            </a:r>
            <a:endParaRPr lang="fr-LU" sz="1200" dirty="0"/>
          </a:p>
        </p:txBody>
      </p:sp>
    </p:spTree>
    <p:extLst>
      <p:ext uri="{BB962C8B-B14F-4D97-AF65-F5344CB8AC3E}">
        <p14:creationId xmlns:p14="http://schemas.microsoft.com/office/powerpoint/2010/main" val="2858843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294270" y="895581"/>
            <a:ext cx="8541505" cy="3944047"/>
          </a:xfrm>
        </p:spPr>
        <p:txBody>
          <a:bodyPr>
            <a:normAutofit/>
          </a:bodyPr>
          <a:lstStyle/>
          <a:p>
            <a:r>
              <a:rPr lang="fr-LU" sz="2000" dirty="0">
                <a:latin typeface="+mn-lt"/>
              </a:rPr>
              <a:t>De quoi a-t-on besoin </a:t>
            </a:r>
            <a:r>
              <a:rPr lang="fr-LU" sz="2000" b="1" dirty="0">
                <a:latin typeface="+mn-lt"/>
              </a:rPr>
              <a:t>au minimum </a:t>
            </a:r>
            <a:r>
              <a:rPr lang="fr-LU" sz="2000" dirty="0">
                <a:latin typeface="+mn-lt"/>
              </a:rPr>
              <a:t>pour vivre décemment au Luxembourg et </a:t>
            </a:r>
            <a:r>
              <a:rPr lang="fr-LU" sz="2000" dirty="0" smtClean="0">
                <a:latin typeface="+mn-lt"/>
              </a:rPr>
              <a:t>pour participer </a:t>
            </a:r>
            <a:r>
              <a:rPr lang="fr-LU" sz="2000" dirty="0">
                <a:latin typeface="+mn-lt"/>
              </a:rPr>
              <a:t>activement à la vie en société?</a:t>
            </a:r>
          </a:p>
          <a:p>
            <a:r>
              <a:rPr lang="fr-LU" sz="2000" dirty="0">
                <a:latin typeface="+mn-lt"/>
              </a:rPr>
              <a:t>Permettre aux individus d’accomplir leurs différents rôles et fonctions sociales </a:t>
            </a:r>
            <a:r>
              <a:rPr lang="fr-LU" sz="2000" dirty="0" smtClean="0">
                <a:latin typeface="+mn-lt"/>
              </a:rPr>
              <a:t>(p.ex. famille, travail) </a:t>
            </a:r>
            <a:endParaRPr lang="fr-LU" sz="2000" dirty="0">
              <a:latin typeface="+mn-lt"/>
            </a:endParaRPr>
          </a:p>
          <a:p>
            <a:endParaRPr lang="en-US" sz="2000" dirty="0" smtClean="0">
              <a:latin typeface="+mn-lt"/>
            </a:endParaRPr>
          </a:p>
          <a:p>
            <a:r>
              <a:rPr lang="en-US" sz="2000" noProof="1" smtClean="0">
                <a:latin typeface="+mn-lt"/>
              </a:rPr>
              <a:t>Pourquoi un budget de référence pour le Luxembourg?</a:t>
            </a:r>
          </a:p>
          <a:p>
            <a:pPr lvl="1"/>
            <a:r>
              <a:rPr lang="fr-LU" sz="1800" dirty="0">
                <a:latin typeface="+mn-lt"/>
              </a:rPr>
              <a:t>Contextualiser les indicateurs (européens) sur la pauvreté et la privation </a:t>
            </a:r>
          </a:p>
          <a:p>
            <a:pPr lvl="1"/>
            <a:r>
              <a:rPr lang="fr-LU" sz="1800" dirty="0">
                <a:latin typeface="+mn-lt"/>
              </a:rPr>
              <a:t>Faire des comparaisons avec les seuils minima </a:t>
            </a:r>
          </a:p>
          <a:p>
            <a:pPr lvl="1"/>
            <a:r>
              <a:rPr lang="fr-LU" sz="1800" dirty="0">
                <a:latin typeface="+mn-lt"/>
              </a:rPr>
              <a:t>Evaluer </a:t>
            </a:r>
            <a:r>
              <a:rPr lang="fr-LU" sz="1800" dirty="0" smtClean="0">
                <a:latin typeface="+mn-lt"/>
              </a:rPr>
              <a:t>l’adéquation </a:t>
            </a:r>
            <a:r>
              <a:rPr lang="fr-LU" sz="1800" dirty="0">
                <a:latin typeface="+mn-lt"/>
              </a:rPr>
              <a:t>des systèmes de protection contre la précarité </a:t>
            </a:r>
            <a:endParaRPr lang="fr-LU" sz="1800" dirty="0" smtClean="0">
              <a:latin typeface="+mn-lt"/>
            </a:endParaRPr>
          </a:p>
          <a:p>
            <a:pPr lvl="1"/>
            <a:r>
              <a:rPr lang="fr-LU" sz="1800" dirty="0" smtClean="0">
                <a:latin typeface="+mn-lt"/>
              </a:rPr>
              <a:t>Epauler les travailleurs sociaux</a:t>
            </a:r>
          </a:p>
          <a:p>
            <a:pPr lvl="1"/>
            <a:r>
              <a:rPr lang="fr-LU" sz="1800" dirty="0" smtClean="0">
                <a:latin typeface="+mn-lt"/>
              </a:rPr>
              <a:t>Développer </a:t>
            </a:r>
            <a:r>
              <a:rPr lang="fr-LU" sz="1800" dirty="0">
                <a:latin typeface="+mn-lt"/>
              </a:rPr>
              <a:t>des programmes de conseil budgétaire </a:t>
            </a:r>
            <a:r>
              <a:rPr lang="fr-LU" sz="1800" dirty="0" smtClean="0">
                <a:latin typeface="+mn-lt"/>
              </a:rPr>
              <a:t>et d’éducation </a:t>
            </a:r>
            <a:r>
              <a:rPr lang="fr-LU" sz="1800" dirty="0">
                <a:latin typeface="+mn-lt"/>
              </a:rPr>
              <a:t>financière</a:t>
            </a:r>
          </a:p>
        </p:txBody>
      </p:sp>
      <p:sp>
        <p:nvSpPr>
          <p:cNvPr id="4" name="Titel 3"/>
          <p:cNvSpPr>
            <a:spLocks noGrp="1"/>
          </p:cNvSpPr>
          <p:nvPr>
            <p:ph type="title"/>
          </p:nvPr>
        </p:nvSpPr>
        <p:spPr/>
        <p:txBody>
          <a:bodyPr/>
          <a:lstStyle/>
          <a:p>
            <a:r>
              <a:rPr lang="de-DE" b="1" noProof="1" smtClean="0">
                <a:latin typeface="+mj-lt"/>
              </a:rPr>
              <a:t>Le point de départ</a:t>
            </a:r>
            <a:endParaRPr lang="de-DE" b="1" noProof="1">
              <a:latin typeface="+mj-lt"/>
            </a:endParaRPr>
          </a:p>
        </p:txBody>
      </p:sp>
    </p:spTree>
    <p:extLst>
      <p:ext uri="{BB962C8B-B14F-4D97-AF65-F5344CB8AC3E}">
        <p14:creationId xmlns:p14="http://schemas.microsoft.com/office/powerpoint/2010/main" val="3334061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3"/>
          </p:nvPr>
        </p:nvSpPr>
        <p:spPr>
          <a:xfrm>
            <a:off x="294270" y="858644"/>
            <a:ext cx="3931953" cy="3756527"/>
          </a:xfrm>
        </p:spPr>
        <p:txBody>
          <a:bodyPr/>
          <a:lstStyle/>
          <a:p>
            <a:r>
              <a:rPr lang="de-DE" noProof="1" smtClean="0">
                <a:latin typeface="+mn-lt"/>
              </a:rPr>
              <a:t>Projet pilote en 2010 (Borsi et al.)</a:t>
            </a:r>
          </a:p>
          <a:p>
            <a:r>
              <a:rPr lang="de-DE" noProof="1" smtClean="0">
                <a:latin typeface="+mn-lt"/>
              </a:rPr>
              <a:t>Nouveau projet 2014-2016 (Franziskus)</a:t>
            </a:r>
          </a:p>
          <a:p>
            <a:r>
              <a:rPr lang="de-DE" noProof="1" smtClean="0">
                <a:latin typeface="+mn-lt"/>
              </a:rPr>
              <a:t>Supervision par un comité de pilotage</a:t>
            </a:r>
          </a:p>
          <a:p>
            <a:r>
              <a:rPr lang="de-DE" noProof="1" smtClean="0">
                <a:latin typeface="+mn-lt"/>
              </a:rPr>
              <a:t>Focus groups</a:t>
            </a:r>
          </a:p>
          <a:p>
            <a:r>
              <a:rPr lang="de-DE" noProof="1" smtClean="0">
                <a:latin typeface="+mn-lt"/>
              </a:rPr>
              <a:t>Approche en deux temps: </a:t>
            </a:r>
          </a:p>
          <a:p>
            <a:pPr lvl="1"/>
            <a:r>
              <a:rPr lang="de-DE" noProof="1" smtClean="0">
                <a:latin typeface="+mn-lt"/>
              </a:rPr>
              <a:t>Identifier les besoins de base pour le Luxmbourg</a:t>
            </a:r>
          </a:p>
          <a:p>
            <a:pPr lvl="1"/>
            <a:r>
              <a:rPr lang="de-DE" noProof="1" smtClean="0">
                <a:latin typeface="+mn-lt"/>
              </a:rPr>
              <a:t>Mettre un prix sur les paniers identifiés</a:t>
            </a:r>
            <a:endParaRPr lang="de-DE" noProof="1">
              <a:latin typeface="+mn-lt"/>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0975" y="1376738"/>
            <a:ext cx="4114800" cy="2310288"/>
          </a:xfrm>
        </p:spPr>
      </p:pic>
      <p:sp>
        <p:nvSpPr>
          <p:cNvPr id="4" name="Titel 3"/>
          <p:cNvSpPr>
            <a:spLocks noGrp="1"/>
          </p:cNvSpPr>
          <p:nvPr>
            <p:ph type="title"/>
          </p:nvPr>
        </p:nvSpPr>
        <p:spPr/>
        <p:txBody>
          <a:bodyPr/>
          <a:lstStyle/>
          <a:p>
            <a:r>
              <a:rPr lang="de-DE" b="1" noProof="1" smtClean="0">
                <a:latin typeface="+mj-lt"/>
              </a:rPr>
              <a:t>Le projet au Luxembourg</a:t>
            </a:r>
            <a:endParaRPr lang="de-DE" b="1" noProof="1">
              <a:latin typeface="+mj-lt"/>
            </a:endParaRPr>
          </a:p>
        </p:txBody>
      </p:sp>
      <p:sp>
        <p:nvSpPr>
          <p:cNvPr id="5" name="Rechteck 4"/>
          <p:cNvSpPr/>
          <p:nvPr/>
        </p:nvSpPr>
        <p:spPr>
          <a:xfrm>
            <a:off x="4810513" y="1049469"/>
            <a:ext cx="3931953" cy="307777"/>
          </a:xfrm>
          <a:prstGeom prst="rect">
            <a:avLst/>
          </a:prstGeom>
        </p:spPr>
        <p:txBody>
          <a:bodyPr wrap="square" lIns="0" tIns="0" rIns="0" bIns="0" anchor="t" anchorCtr="0">
            <a:spAutoFit/>
          </a:bodyPr>
          <a:lstStyle/>
          <a:p>
            <a:pPr algn="ctr"/>
            <a:r>
              <a:rPr lang="de-DE" sz="2000" i="1" noProof="1" smtClean="0">
                <a:solidFill>
                  <a:srgbClr val="515151"/>
                </a:solidFill>
              </a:rPr>
              <a:t>The long and winding road…</a:t>
            </a:r>
            <a:endParaRPr lang="de-DE" sz="2000" i="1" baseline="0" noProof="1">
              <a:solidFill>
                <a:srgbClr val="515151"/>
              </a:solidFill>
            </a:endParaRPr>
          </a:p>
        </p:txBody>
      </p:sp>
    </p:spTree>
    <p:extLst>
      <p:ext uri="{BB962C8B-B14F-4D97-AF65-F5344CB8AC3E}">
        <p14:creationId xmlns:p14="http://schemas.microsoft.com/office/powerpoint/2010/main" val="646614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b="1" noProof="1" smtClean="0">
                <a:latin typeface="+mj-lt"/>
              </a:rPr>
              <a:t>Le rapport final </a:t>
            </a:r>
            <a:endParaRPr lang="de-DE" b="1" noProof="1">
              <a:latin typeface="+mj-lt"/>
            </a:endParaRPr>
          </a:p>
        </p:txBody>
      </p:sp>
      <p:sp>
        <p:nvSpPr>
          <p:cNvPr id="4" name="Rechteck 3"/>
          <p:cNvSpPr/>
          <p:nvPr/>
        </p:nvSpPr>
        <p:spPr>
          <a:xfrm>
            <a:off x="274353" y="880432"/>
            <a:ext cx="2886891" cy="307777"/>
          </a:xfrm>
          <a:prstGeom prst="rect">
            <a:avLst/>
          </a:prstGeom>
        </p:spPr>
        <p:txBody>
          <a:bodyPr wrap="square" lIns="0" tIns="0" rIns="0" bIns="0" anchor="t" anchorCtr="0">
            <a:spAutoFit/>
          </a:bodyPr>
          <a:lstStyle/>
          <a:p>
            <a:r>
              <a:rPr lang="de-DE" sz="2000" baseline="0" noProof="1" smtClean="0">
                <a:solidFill>
                  <a:srgbClr val="515151"/>
                </a:solidFill>
                <a:latin typeface="Geogrotesque Semi" charset="0"/>
              </a:rPr>
              <a:t>Sous-titre</a:t>
            </a:r>
            <a:endParaRPr lang="de-DE" sz="2000" baseline="0" noProof="1">
              <a:solidFill>
                <a:srgbClr val="515151"/>
              </a:solidFill>
              <a:latin typeface="Geogrotesque Semi"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52" y="851135"/>
            <a:ext cx="2703023" cy="3676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4937" y="865014"/>
            <a:ext cx="2520175" cy="332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558" y="865014"/>
            <a:ext cx="2389407" cy="332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89535" y="4213819"/>
            <a:ext cx="5988205" cy="369332"/>
          </a:xfrm>
          <a:prstGeom prst="rect">
            <a:avLst/>
          </a:prstGeom>
          <a:noFill/>
        </p:spPr>
        <p:txBody>
          <a:bodyPr wrap="square" rtlCol="0">
            <a:spAutoFit/>
          </a:bodyPr>
          <a:lstStyle/>
          <a:p>
            <a:r>
              <a:rPr lang="fr-FR" sz="900" dirty="0" err="1" smtClean="0">
                <a:solidFill>
                  <a:schemeClr val="bg1"/>
                </a:solidFill>
              </a:rPr>
              <a:t>Download</a:t>
            </a:r>
            <a:r>
              <a:rPr lang="fr-FR" sz="900" dirty="0" smtClean="0">
                <a:solidFill>
                  <a:schemeClr val="bg1"/>
                </a:solidFill>
              </a:rPr>
              <a:t>: </a:t>
            </a:r>
            <a:r>
              <a:rPr lang="fr-FR" sz="900" dirty="0" smtClean="0">
                <a:solidFill>
                  <a:schemeClr val="bg1"/>
                </a:solidFill>
                <a:hlinkClick r:id="rId6"/>
              </a:rPr>
              <a:t>http</a:t>
            </a:r>
            <a:r>
              <a:rPr lang="fr-FR" sz="900" dirty="0">
                <a:solidFill>
                  <a:schemeClr val="bg1"/>
                </a:solidFill>
                <a:hlinkClick r:id="rId6"/>
              </a:rPr>
              <a:t>://www.statistiques.public.lu/fr/publications/series/cahiers-economiques/2016/122-budget-de-reference/index.html</a:t>
            </a:r>
            <a:endParaRPr lang="fr-FR" sz="900" dirty="0">
              <a:solidFill>
                <a:schemeClr val="bg1"/>
              </a:solidFill>
            </a:endParaRPr>
          </a:p>
        </p:txBody>
      </p:sp>
    </p:spTree>
    <p:extLst>
      <p:ext uri="{BB962C8B-B14F-4D97-AF65-F5344CB8AC3E}">
        <p14:creationId xmlns:p14="http://schemas.microsoft.com/office/powerpoint/2010/main" val="28341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2200" b="1" noProof="1" smtClean="0">
                <a:latin typeface="+mn-lt"/>
              </a:rPr>
              <a:t>Très bonne couverture médiatique…</a:t>
            </a:r>
            <a:endParaRPr lang="de-DE" sz="2200" b="1" noProof="1">
              <a:latin typeface="+mn-lt"/>
            </a:endParaRPr>
          </a:p>
        </p:txBody>
      </p:sp>
      <p:sp>
        <p:nvSpPr>
          <p:cNvPr id="4" name="Rechteck 3"/>
          <p:cNvSpPr/>
          <p:nvPr/>
        </p:nvSpPr>
        <p:spPr>
          <a:xfrm>
            <a:off x="274353" y="880432"/>
            <a:ext cx="4214788" cy="338554"/>
          </a:xfrm>
          <a:prstGeom prst="rect">
            <a:avLst/>
          </a:prstGeom>
        </p:spPr>
        <p:txBody>
          <a:bodyPr wrap="square" lIns="0" tIns="0" rIns="0" bIns="0" anchor="t" anchorCtr="0">
            <a:spAutoFit/>
          </a:bodyPr>
          <a:lstStyle/>
          <a:p>
            <a:r>
              <a:rPr lang="de-DE" sz="2200" b="1" noProof="1" smtClean="0">
                <a:solidFill>
                  <a:schemeClr val="bg1"/>
                </a:solidFill>
              </a:rPr>
              <a:t>…mais beaucoup de critiques!</a:t>
            </a:r>
            <a:endParaRPr lang="de-DE" sz="2200" b="1" baseline="0" noProof="1">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4" y="1248561"/>
            <a:ext cx="3339507" cy="201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692" y="303838"/>
            <a:ext cx="3611388" cy="248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305" y="2359413"/>
            <a:ext cx="1839206" cy="2146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826394"/>
            <a:ext cx="4027952" cy="237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2908" y="3014275"/>
            <a:ext cx="3108478" cy="155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03417" y="3432459"/>
            <a:ext cx="2155409" cy="143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911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743315" y="825169"/>
            <a:ext cx="3641067" cy="3646470"/>
          </a:xfrm>
        </p:spPr>
      </p:pic>
      <p:sp>
        <p:nvSpPr>
          <p:cNvPr id="4" name="Titel 3"/>
          <p:cNvSpPr>
            <a:spLocks noGrp="1"/>
          </p:cNvSpPr>
          <p:nvPr>
            <p:ph type="title"/>
          </p:nvPr>
        </p:nvSpPr>
        <p:spPr/>
        <p:txBody>
          <a:bodyPr/>
          <a:lstStyle/>
          <a:p>
            <a:r>
              <a:rPr lang="de-DE" noProof="1" smtClean="0"/>
              <a:t>Les paniers</a:t>
            </a:r>
            <a:endParaRPr lang="de-DE" noProof="1"/>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51405" y="825169"/>
            <a:ext cx="3646470" cy="3646470"/>
          </a:xfrm>
        </p:spPr>
      </p:pic>
    </p:spTree>
    <p:extLst>
      <p:ext uri="{BB962C8B-B14F-4D97-AF65-F5344CB8AC3E}">
        <p14:creationId xmlns:p14="http://schemas.microsoft.com/office/powerpoint/2010/main" val="3506647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noProof="1" smtClean="0">
                <a:latin typeface="+mj-lt"/>
              </a:rPr>
              <a:t>Mise à jour des budgets</a:t>
            </a:r>
            <a:endParaRPr lang="de-DE" noProof="1">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300163"/>
            <a:ext cx="80867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05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noProof="1" smtClean="0">
                <a:latin typeface="+mj-lt"/>
              </a:rPr>
              <a:t>Comparaison au seuil de rsique de pauvreté</a:t>
            </a:r>
            <a:endParaRPr lang="de-DE" noProof="1">
              <a:latin typeface="+mj-lt"/>
            </a:endParaRPr>
          </a:p>
        </p:txBody>
      </p:sp>
      <p:sp>
        <p:nvSpPr>
          <p:cNvPr id="3" name="TextBox 2"/>
          <p:cNvSpPr txBox="1"/>
          <p:nvPr/>
        </p:nvSpPr>
        <p:spPr>
          <a:xfrm>
            <a:off x="1093788" y="3325515"/>
            <a:ext cx="6829425" cy="461665"/>
          </a:xfrm>
          <a:prstGeom prst="rect">
            <a:avLst/>
          </a:prstGeom>
          <a:noFill/>
        </p:spPr>
        <p:txBody>
          <a:bodyPr wrap="square" rtlCol="0">
            <a:spAutoFit/>
          </a:bodyPr>
          <a:lstStyle/>
          <a:p>
            <a:r>
              <a:rPr lang="fr-LU" sz="1200" dirty="0" smtClean="0">
                <a:solidFill>
                  <a:schemeClr val="bg1"/>
                </a:solidFill>
              </a:rPr>
              <a:t>*aux prix de jan. 2016</a:t>
            </a:r>
          </a:p>
          <a:p>
            <a:r>
              <a:rPr lang="fr-LU" sz="1200" dirty="0" smtClean="0">
                <a:solidFill>
                  <a:schemeClr val="bg1"/>
                </a:solidFill>
              </a:rPr>
              <a:t>** seuil de pauvreté = 60 % du revenu disponible médian, année de référence 2016</a:t>
            </a:r>
            <a:endParaRPr lang="fr-FR" sz="1200" dirty="0">
              <a:solidFill>
                <a:schemeClr val="bg1"/>
              </a:solidFill>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022350"/>
            <a:ext cx="64770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79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noProof="1" smtClean="0">
                <a:latin typeface="+mj-lt"/>
              </a:rPr>
              <a:t>Autres analyses experimentales</a:t>
            </a:r>
            <a:endParaRPr lang="de-DE" noProof="1">
              <a:latin typeface="+mj-lt"/>
            </a:endParaRPr>
          </a:p>
        </p:txBody>
      </p:sp>
      <p:sp>
        <p:nvSpPr>
          <p:cNvPr id="5" name="Inhaltsplatzhalter 1"/>
          <p:cNvSpPr>
            <a:spLocks noGrp="1"/>
          </p:cNvSpPr>
          <p:nvPr>
            <p:ph idx="13"/>
          </p:nvPr>
        </p:nvSpPr>
        <p:spPr>
          <a:xfrm>
            <a:off x="294270" y="895581"/>
            <a:ext cx="8541505" cy="4022107"/>
          </a:xfrm>
        </p:spPr>
        <p:txBody>
          <a:bodyPr>
            <a:normAutofit/>
          </a:bodyPr>
          <a:lstStyle/>
          <a:p>
            <a:r>
              <a:rPr lang="de-DE" sz="1600" noProof="1" smtClean="0">
                <a:latin typeface="+mj-lt"/>
              </a:rPr>
              <a:t>Le </a:t>
            </a:r>
            <a:r>
              <a:rPr lang="de-DE" sz="1600" b="1" noProof="1" smtClean="0">
                <a:solidFill>
                  <a:schemeClr val="bg2"/>
                </a:solidFill>
                <a:latin typeface="+mj-lt"/>
              </a:rPr>
              <a:t>SSM</a:t>
            </a:r>
            <a:r>
              <a:rPr lang="de-DE" sz="1600" noProof="1" smtClean="0">
                <a:latin typeface="+mj-lt"/>
              </a:rPr>
              <a:t> + prestations sociales couvre les dépenses du budget de référence sauf pour les ménages monoparentaux</a:t>
            </a:r>
          </a:p>
          <a:p>
            <a:endParaRPr lang="de-DE" sz="1600" noProof="1" smtClean="0">
              <a:latin typeface="+mj-lt"/>
            </a:endParaRPr>
          </a:p>
          <a:p>
            <a:r>
              <a:rPr lang="de-DE" sz="1600" noProof="1" smtClean="0">
                <a:latin typeface="+mj-lt"/>
              </a:rPr>
              <a:t>Les bénéficiaires du </a:t>
            </a:r>
            <a:r>
              <a:rPr lang="de-DE" sz="1600" b="1" noProof="1" smtClean="0">
                <a:solidFill>
                  <a:schemeClr val="bg2"/>
                </a:solidFill>
                <a:latin typeface="+mj-lt"/>
              </a:rPr>
              <a:t>REVIS</a:t>
            </a:r>
            <a:r>
              <a:rPr lang="de-DE" sz="1600" noProof="1" smtClean="0">
                <a:latin typeface="+mj-lt"/>
              </a:rPr>
              <a:t> (si activation à 100%) + les transfers sociaux couvrent les besoins minima sauf pour les adultes seuls et le couple avec 2 enfants</a:t>
            </a:r>
          </a:p>
          <a:p>
            <a:r>
              <a:rPr lang="de-DE" sz="1600" noProof="1" smtClean="0">
                <a:latin typeface="+mj-lt"/>
              </a:rPr>
              <a:t>Si non-activation: largement en-dessous du budget de référence et pas de changements par rapport au RMG</a:t>
            </a:r>
          </a:p>
          <a:p>
            <a:endParaRPr lang="de-DE" sz="1600" noProof="1" smtClean="0">
              <a:latin typeface="+mj-lt"/>
            </a:endParaRPr>
          </a:p>
          <a:p>
            <a:r>
              <a:rPr lang="de-DE" sz="1600" noProof="1" smtClean="0">
                <a:latin typeface="+mj-lt"/>
              </a:rPr>
              <a:t>Le budget de référence n‘atteint même pas la moitié de ce que les personnes </a:t>
            </a:r>
            <a:r>
              <a:rPr lang="de-DE" sz="1600" b="1" noProof="1" smtClean="0">
                <a:solidFill>
                  <a:schemeClr val="bg2"/>
                </a:solidFill>
                <a:latin typeface="+mj-lt"/>
              </a:rPr>
              <a:t>dépenses en moyenne</a:t>
            </a:r>
            <a:r>
              <a:rPr lang="de-DE" sz="1600" noProof="1" smtClean="0">
                <a:latin typeface="+mj-lt"/>
              </a:rPr>
              <a:t> (hors loyers)</a:t>
            </a:r>
          </a:p>
          <a:p>
            <a:r>
              <a:rPr lang="de-DE" sz="1600" noProof="1" smtClean="0">
                <a:latin typeface="+mj-lt"/>
              </a:rPr>
              <a:t>Selon l‘enquête sur le budget des méneages (EBM) la dépense moyenne (hors loyer) est de 2 450 EUR et le budget de référence (hors loyers) est de 1050 EUR</a:t>
            </a:r>
          </a:p>
          <a:p>
            <a:r>
              <a:rPr lang="de-DE" sz="1600" noProof="1" smtClean="0">
                <a:latin typeface="+mj-lt"/>
              </a:rPr>
              <a:t>Même la dépense moyenne du 1er quintile de revenu reste encore inférieure</a:t>
            </a:r>
          </a:p>
        </p:txBody>
      </p:sp>
    </p:spTree>
    <p:extLst>
      <p:ext uri="{BB962C8B-B14F-4D97-AF65-F5344CB8AC3E}">
        <p14:creationId xmlns:p14="http://schemas.microsoft.com/office/powerpoint/2010/main" val="625095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Benutzerdefiniert 2">
      <a:dk1>
        <a:srgbClr val="000000"/>
      </a:dk1>
      <a:lt1>
        <a:srgbClr val="FFFFFF"/>
      </a:lt1>
      <a:dk2>
        <a:srgbClr val="FDC300"/>
      </a:dk2>
      <a:lt2>
        <a:srgbClr val="FFFFFF"/>
      </a:lt2>
      <a:accent1>
        <a:srgbClr val="EF7D00"/>
      </a:accent1>
      <a:accent2>
        <a:srgbClr val="E3003A"/>
      </a:accent2>
      <a:accent3>
        <a:srgbClr val="A84D92"/>
      </a:accent3>
      <a:accent4>
        <a:srgbClr val="005D89"/>
      </a:accent4>
      <a:accent5>
        <a:srgbClr val="409F99"/>
      </a:accent5>
      <a:accent6>
        <a:srgbClr val="FDC300"/>
      </a:accent6>
      <a:hlink>
        <a:srgbClr val="000000"/>
      </a:hlink>
      <a:folHlink>
        <a:srgbClr val="49494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839</TotalTime>
  <Words>997</Words>
  <Application>Microsoft Office PowerPoint</Application>
  <PresentationFormat>On-screen Show (16:9)</PresentationFormat>
  <Paragraphs>119</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Office-Design</vt:lpstr>
      <vt:lpstr>Budget de référence  FEDAS</vt:lpstr>
      <vt:lpstr>Le point de départ</vt:lpstr>
      <vt:lpstr>Le projet au Luxembourg</vt:lpstr>
      <vt:lpstr>Le rapport final </vt:lpstr>
      <vt:lpstr>Très bonne couverture médiatique…</vt:lpstr>
      <vt:lpstr>Les paniers</vt:lpstr>
      <vt:lpstr>Mise à jour des budgets</vt:lpstr>
      <vt:lpstr>Comparaison au seuil de rsique de pauvreté</vt:lpstr>
      <vt:lpstr>Autres analyses experimentales</vt:lpstr>
      <vt:lpstr>Plans actuels et futurs</vt:lpstr>
      <vt:lpstr>PowerPoint Presentation</vt:lpstr>
      <vt:lpstr>Le loyer</vt:lpstr>
      <vt:lpstr>Le loyer</vt:lpstr>
    </vt:vector>
  </TitlesOfParts>
  <Company>medienfabrik trier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Marina Meisberger</dc:creator>
  <cp:lastModifiedBy>Anne Franziskus</cp:lastModifiedBy>
  <cp:revision>171</cp:revision>
  <dcterms:created xsi:type="dcterms:W3CDTF">2016-12-14T16:38:09Z</dcterms:created>
  <dcterms:modified xsi:type="dcterms:W3CDTF">2018-12-03T13:53:29Z</dcterms:modified>
</cp:coreProperties>
</file>