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2" r:id="rId3"/>
    <p:sldId id="267" r:id="rId4"/>
    <p:sldId id="261" r:id="rId5"/>
    <p:sldId id="270" r:id="rId6"/>
    <p:sldId id="271" r:id="rId7"/>
    <p:sldId id="273" r:id="rId8"/>
    <p:sldId id="266" r:id="rId9"/>
    <p:sldId id="283" r:id="rId10"/>
    <p:sldId id="274" r:id="rId11"/>
    <p:sldId id="275" r:id="rId12"/>
    <p:sldId id="276" r:id="rId13"/>
    <p:sldId id="277" r:id="rId14"/>
    <p:sldId id="278" r:id="rId15"/>
    <p:sldId id="269" r:id="rId16"/>
    <p:sldId id="279" r:id="rId17"/>
    <p:sldId id="260" r:id="rId18"/>
    <p:sldId id="268" r:id="rId19"/>
    <p:sldId id="265" r:id="rId20"/>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88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000000"/>
    <a:srgbClr val="00AA63"/>
    <a:srgbClr val="8BD3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7486" autoAdjust="0"/>
  </p:normalViewPr>
  <p:slideViewPr>
    <p:cSldViewPr snapToGrid="0" snapToObjects="1" showGuides="1">
      <p:cViewPr>
        <p:scale>
          <a:sx n="125" d="100"/>
          <a:sy n="125" d="100"/>
        </p:scale>
        <p:origin x="-1212" y="-72"/>
      </p:cViewPr>
      <p:guideLst>
        <p:guide orient="horz" pos="2887"/>
        <p:guide pos="288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0" d="100"/>
          <a:sy n="90" d="100"/>
        </p:scale>
        <p:origin x="26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1D882-4C26-46F4-8FDE-81758EF07680}"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FR"/>
        </a:p>
      </dgm:t>
    </dgm:pt>
    <dgm:pt modelId="{6E6D14A2-521A-4092-B24E-1567062980DC}">
      <dgm:prSet phldrT="[Text]"/>
      <dgm:spPr/>
      <dgm:t>
        <a:bodyPr/>
        <a:lstStyle/>
        <a:p>
          <a:r>
            <a:rPr lang="fr-LU" dirty="0" smtClean="0"/>
            <a:t>Pilot Project</a:t>
          </a:r>
          <a:endParaRPr lang="fr-FR" dirty="0"/>
        </a:p>
      </dgm:t>
    </dgm:pt>
    <dgm:pt modelId="{7B612875-0E1E-4B94-B5DF-867763797CD5}" type="parTrans" cxnId="{DD3B9BDA-644B-4055-958F-8DF6D95AEFE4}">
      <dgm:prSet/>
      <dgm:spPr/>
      <dgm:t>
        <a:bodyPr/>
        <a:lstStyle/>
        <a:p>
          <a:endParaRPr lang="fr-FR"/>
        </a:p>
      </dgm:t>
    </dgm:pt>
    <dgm:pt modelId="{4E2DDA9C-888E-4206-BDEC-ABBBAF364C6B}" type="sibTrans" cxnId="{DD3B9BDA-644B-4055-958F-8DF6D95AEFE4}">
      <dgm:prSet/>
      <dgm:spPr/>
      <dgm:t>
        <a:bodyPr/>
        <a:lstStyle/>
        <a:p>
          <a:endParaRPr lang="fr-FR"/>
        </a:p>
      </dgm:t>
    </dgm:pt>
    <dgm:pt modelId="{7C729545-4A6D-4894-8A15-39D5F769B70C}">
      <dgm:prSet phldrT="[Text]"/>
      <dgm:spPr/>
      <dgm:t>
        <a:bodyPr/>
        <a:lstStyle/>
        <a:p>
          <a:r>
            <a:rPr lang="fr-LU" dirty="0" smtClean="0"/>
            <a:t>In 2010</a:t>
          </a:r>
          <a:endParaRPr lang="fr-FR" dirty="0"/>
        </a:p>
      </dgm:t>
    </dgm:pt>
    <dgm:pt modelId="{6DB0F42A-6111-4599-8B60-DF8F7675876F}" type="parTrans" cxnId="{D69EF0B3-A758-4716-BA25-9ADD549FBCC9}">
      <dgm:prSet/>
      <dgm:spPr/>
      <dgm:t>
        <a:bodyPr/>
        <a:lstStyle/>
        <a:p>
          <a:endParaRPr lang="fr-FR"/>
        </a:p>
      </dgm:t>
    </dgm:pt>
    <dgm:pt modelId="{EAB20C2A-F7A9-473D-9B06-DD75AA946105}" type="sibTrans" cxnId="{D69EF0B3-A758-4716-BA25-9ADD549FBCC9}">
      <dgm:prSet/>
      <dgm:spPr/>
      <dgm:t>
        <a:bodyPr/>
        <a:lstStyle/>
        <a:p>
          <a:endParaRPr lang="fr-FR"/>
        </a:p>
      </dgm:t>
    </dgm:pt>
    <dgm:pt modelId="{B984CDD6-28F6-4C3E-B5B0-DEC6CA2724D3}">
      <dgm:prSet phldrT="[Text]"/>
      <dgm:spPr/>
      <dgm:t>
        <a:bodyPr/>
        <a:lstStyle/>
        <a:p>
          <a:r>
            <a:rPr lang="fr-LU" dirty="0" err="1" smtClean="0"/>
            <a:t>Borsi</a:t>
          </a:r>
          <a:r>
            <a:rPr lang="fr-LU" dirty="0" smtClean="0"/>
            <a:t> and al.</a:t>
          </a:r>
          <a:endParaRPr lang="fr-FR" dirty="0"/>
        </a:p>
      </dgm:t>
    </dgm:pt>
    <dgm:pt modelId="{5D065209-C66F-4F5A-896B-B7429D72425C}" type="parTrans" cxnId="{E11944DB-4830-471C-B121-3295A4DF50D6}">
      <dgm:prSet/>
      <dgm:spPr/>
      <dgm:t>
        <a:bodyPr/>
        <a:lstStyle/>
        <a:p>
          <a:endParaRPr lang="fr-FR"/>
        </a:p>
      </dgm:t>
    </dgm:pt>
    <dgm:pt modelId="{D7B8221F-1188-4DAA-A05F-3606B0E23AE8}" type="sibTrans" cxnId="{E11944DB-4830-471C-B121-3295A4DF50D6}">
      <dgm:prSet/>
      <dgm:spPr/>
      <dgm:t>
        <a:bodyPr/>
        <a:lstStyle/>
        <a:p>
          <a:endParaRPr lang="fr-FR"/>
        </a:p>
      </dgm:t>
    </dgm:pt>
    <dgm:pt modelId="{19D0185B-A0F7-41CB-B363-EB9263A91B19}">
      <dgm:prSet phldrT="[Text]"/>
      <dgm:spPr/>
      <dgm:t>
        <a:bodyPr/>
        <a:lstStyle/>
        <a:p>
          <a:r>
            <a:rPr lang="fr-LU" dirty="0" smtClean="0"/>
            <a:t>New Project</a:t>
          </a:r>
          <a:endParaRPr lang="fr-FR" dirty="0"/>
        </a:p>
      </dgm:t>
    </dgm:pt>
    <dgm:pt modelId="{844F7DC7-5678-4B7B-9A06-AAE848A0E142}" type="parTrans" cxnId="{9DAE6FBA-2007-40C6-9DC6-DF5A9DD740AB}">
      <dgm:prSet/>
      <dgm:spPr/>
      <dgm:t>
        <a:bodyPr/>
        <a:lstStyle/>
        <a:p>
          <a:endParaRPr lang="fr-FR"/>
        </a:p>
      </dgm:t>
    </dgm:pt>
    <dgm:pt modelId="{0490B50C-7527-4848-B198-21D5A5EFD905}" type="sibTrans" cxnId="{9DAE6FBA-2007-40C6-9DC6-DF5A9DD740AB}">
      <dgm:prSet/>
      <dgm:spPr/>
      <dgm:t>
        <a:bodyPr/>
        <a:lstStyle/>
        <a:p>
          <a:endParaRPr lang="fr-FR"/>
        </a:p>
      </dgm:t>
    </dgm:pt>
    <dgm:pt modelId="{43FF248C-CA30-4A18-8777-814B1501FC38}">
      <dgm:prSet phldrT="[Text]"/>
      <dgm:spPr/>
      <dgm:t>
        <a:bodyPr/>
        <a:lstStyle/>
        <a:p>
          <a:r>
            <a:rPr lang="fr-LU" dirty="0" smtClean="0"/>
            <a:t>In 2014-2016</a:t>
          </a:r>
          <a:endParaRPr lang="fr-FR" dirty="0"/>
        </a:p>
      </dgm:t>
    </dgm:pt>
    <dgm:pt modelId="{BA494A5C-7F3B-46DB-A444-566DA73D86F2}" type="parTrans" cxnId="{37F8459D-C938-4089-ABC8-2D0D26F4FF58}">
      <dgm:prSet/>
      <dgm:spPr/>
      <dgm:t>
        <a:bodyPr/>
        <a:lstStyle/>
        <a:p>
          <a:endParaRPr lang="fr-FR"/>
        </a:p>
      </dgm:t>
    </dgm:pt>
    <dgm:pt modelId="{7B3FA3AA-0A95-438E-9001-C666C252A618}" type="sibTrans" cxnId="{37F8459D-C938-4089-ABC8-2D0D26F4FF58}">
      <dgm:prSet/>
      <dgm:spPr/>
      <dgm:t>
        <a:bodyPr/>
        <a:lstStyle/>
        <a:p>
          <a:endParaRPr lang="fr-FR"/>
        </a:p>
      </dgm:t>
    </dgm:pt>
    <dgm:pt modelId="{BCBDE313-9CFC-4684-809B-E05D9A864D7E}">
      <dgm:prSet phldrT="[Text]"/>
      <dgm:spPr/>
      <dgm:t>
        <a:bodyPr/>
        <a:lstStyle/>
        <a:p>
          <a:r>
            <a:rPr lang="fr-LU" dirty="0" smtClean="0"/>
            <a:t>Franziskus</a:t>
          </a:r>
          <a:endParaRPr lang="fr-FR" dirty="0"/>
        </a:p>
      </dgm:t>
    </dgm:pt>
    <dgm:pt modelId="{2BD60462-8255-469F-8D45-32E26B2397DD}" type="parTrans" cxnId="{4609B9B9-B307-412D-AADA-2AA9206410AF}">
      <dgm:prSet/>
      <dgm:spPr/>
      <dgm:t>
        <a:bodyPr/>
        <a:lstStyle/>
        <a:p>
          <a:endParaRPr lang="fr-FR"/>
        </a:p>
      </dgm:t>
    </dgm:pt>
    <dgm:pt modelId="{D8ACA5BB-0E78-458F-8F75-D8BDDDFA8F2E}" type="sibTrans" cxnId="{4609B9B9-B307-412D-AADA-2AA9206410AF}">
      <dgm:prSet/>
      <dgm:spPr/>
      <dgm:t>
        <a:bodyPr/>
        <a:lstStyle/>
        <a:p>
          <a:endParaRPr lang="fr-FR"/>
        </a:p>
      </dgm:t>
    </dgm:pt>
    <dgm:pt modelId="{BDF34982-3D15-4EA2-A20F-DCD280D3B28A}">
      <dgm:prSet phldrT="[Text]"/>
      <dgm:spPr/>
      <dgm:t>
        <a:bodyPr/>
        <a:lstStyle/>
        <a:p>
          <a:r>
            <a:rPr lang="fr-LU" dirty="0" smtClean="0"/>
            <a:t>Final report</a:t>
          </a:r>
          <a:endParaRPr lang="fr-FR" dirty="0"/>
        </a:p>
      </dgm:t>
    </dgm:pt>
    <dgm:pt modelId="{531B0CFF-8301-4606-83A4-8717750457DE}" type="parTrans" cxnId="{8DD7E91B-897F-46DC-91F0-736D2595BD36}">
      <dgm:prSet/>
      <dgm:spPr/>
      <dgm:t>
        <a:bodyPr/>
        <a:lstStyle/>
        <a:p>
          <a:endParaRPr lang="fr-FR"/>
        </a:p>
      </dgm:t>
    </dgm:pt>
    <dgm:pt modelId="{7097B835-525C-41AD-99FA-501D6D35760A}" type="sibTrans" cxnId="{8DD7E91B-897F-46DC-91F0-736D2595BD36}">
      <dgm:prSet/>
      <dgm:spPr/>
      <dgm:t>
        <a:bodyPr/>
        <a:lstStyle/>
        <a:p>
          <a:endParaRPr lang="fr-FR"/>
        </a:p>
      </dgm:t>
    </dgm:pt>
    <dgm:pt modelId="{769E28CA-7A35-4BFF-9517-C595ABE88BAE}">
      <dgm:prSet phldrT="[Text]"/>
      <dgm:spPr/>
      <dgm:t>
        <a:bodyPr/>
        <a:lstStyle/>
        <a:p>
          <a:r>
            <a:rPr lang="fr-LU" dirty="0" smtClean="0"/>
            <a:t>Release </a:t>
          </a:r>
          <a:r>
            <a:rPr lang="fr-LU" dirty="0" err="1" smtClean="0"/>
            <a:t>December</a:t>
          </a:r>
          <a:r>
            <a:rPr lang="fr-LU" dirty="0" smtClean="0"/>
            <a:t> 2016</a:t>
          </a:r>
          <a:endParaRPr lang="fr-FR" dirty="0"/>
        </a:p>
      </dgm:t>
    </dgm:pt>
    <dgm:pt modelId="{1E6ED932-6ECC-41FC-A47A-7673B6F2D69F}" type="parTrans" cxnId="{76F9984C-D6DC-449C-AE40-75F7319F48D8}">
      <dgm:prSet/>
      <dgm:spPr/>
      <dgm:t>
        <a:bodyPr/>
        <a:lstStyle/>
        <a:p>
          <a:endParaRPr lang="fr-FR"/>
        </a:p>
      </dgm:t>
    </dgm:pt>
    <dgm:pt modelId="{D3F335CC-AB42-42E1-89BF-7CFE24AFD611}" type="sibTrans" cxnId="{76F9984C-D6DC-449C-AE40-75F7319F48D8}">
      <dgm:prSet/>
      <dgm:spPr/>
      <dgm:t>
        <a:bodyPr/>
        <a:lstStyle/>
        <a:p>
          <a:endParaRPr lang="fr-FR"/>
        </a:p>
      </dgm:t>
    </dgm:pt>
    <dgm:pt modelId="{4F09F8B4-AFF4-4C89-83C6-714189B0DD1E}">
      <dgm:prSet phldrT="[Text]"/>
      <dgm:spPr/>
      <dgm:t>
        <a:bodyPr/>
        <a:lstStyle/>
        <a:p>
          <a:r>
            <a:rPr lang="fr-LU" dirty="0" smtClean="0"/>
            <a:t>Franziskus</a:t>
          </a:r>
          <a:endParaRPr lang="fr-FR" dirty="0"/>
        </a:p>
      </dgm:t>
    </dgm:pt>
    <dgm:pt modelId="{54AD5D6E-04E1-447D-9450-6BCAF02DF657}" type="sibTrans" cxnId="{DE9FE2D7-80DC-4186-8EB1-D700238854F8}">
      <dgm:prSet/>
      <dgm:spPr/>
      <dgm:t>
        <a:bodyPr/>
        <a:lstStyle/>
        <a:p>
          <a:endParaRPr lang="fr-FR"/>
        </a:p>
      </dgm:t>
    </dgm:pt>
    <dgm:pt modelId="{03EE8A8D-B6A7-44DB-ABA4-F79CF7807093}" type="parTrans" cxnId="{DE9FE2D7-80DC-4186-8EB1-D700238854F8}">
      <dgm:prSet/>
      <dgm:spPr/>
      <dgm:t>
        <a:bodyPr/>
        <a:lstStyle/>
        <a:p>
          <a:endParaRPr lang="fr-FR"/>
        </a:p>
      </dgm:t>
    </dgm:pt>
    <dgm:pt modelId="{0EE0E2CF-BC47-40AB-A84C-F418ABD2C612}">
      <dgm:prSet phldrT="[Text]"/>
      <dgm:spPr/>
      <dgm:t>
        <a:bodyPr/>
        <a:lstStyle/>
        <a:p>
          <a:r>
            <a:rPr lang="fr-LU" dirty="0" smtClean="0"/>
            <a:t>RB update</a:t>
          </a:r>
          <a:endParaRPr lang="fr-FR" dirty="0"/>
        </a:p>
      </dgm:t>
    </dgm:pt>
    <dgm:pt modelId="{0BBDC6AA-CF39-4762-8C13-37EA1F2E76D5}" type="parTrans" cxnId="{C9F6DC58-2213-4A4A-91D6-0A90FE5791C3}">
      <dgm:prSet/>
      <dgm:spPr/>
      <dgm:t>
        <a:bodyPr/>
        <a:lstStyle/>
        <a:p>
          <a:endParaRPr lang="fr-FR"/>
        </a:p>
      </dgm:t>
    </dgm:pt>
    <dgm:pt modelId="{181C35A3-CA21-4505-8F70-5D682C57A324}" type="sibTrans" cxnId="{C9F6DC58-2213-4A4A-91D6-0A90FE5791C3}">
      <dgm:prSet/>
      <dgm:spPr/>
      <dgm:t>
        <a:bodyPr/>
        <a:lstStyle/>
        <a:p>
          <a:endParaRPr lang="fr-FR"/>
        </a:p>
      </dgm:t>
    </dgm:pt>
    <dgm:pt modelId="{0E8AE496-D576-43CE-99BC-E3632B76E700}">
      <dgm:prSet phldrT="[Text]"/>
      <dgm:spPr/>
      <dgm:t>
        <a:bodyPr/>
        <a:lstStyle/>
        <a:p>
          <a:r>
            <a:rPr lang="fr-LU" dirty="0" smtClean="0"/>
            <a:t>Release August 2018</a:t>
          </a:r>
          <a:endParaRPr lang="fr-FR" dirty="0"/>
        </a:p>
      </dgm:t>
    </dgm:pt>
    <dgm:pt modelId="{53B9A5C6-A716-40A6-B922-BB7840D36D6B}" type="parTrans" cxnId="{22890DC7-F6FB-4533-8767-5237E10760E3}">
      <dgm:prSet/>
      <dgm:spPr/>
      <dgm:t>
        <a:bodyPr/>
        <a:lstStyle/>
        <a:p>
          <a:endParaRPr lang="fr-FR"/>
        </a:p>
      </dgm:t>
    </dgm:pt>
    <dgm:pt modelId="{44E8C831-E422-4E57-B182-97BFF0AED8FB}" type="sibTrans" cxnId="{22890DC7-F6FB-4533-8767-5237E10760E3}">
      <dgm:prSet/>
      <dgm:spPr/>
      <dgm:t>
        <a:bodyPr/>
        <a:lstStyle/>
        <a:p>
          <a:endParaRPr lang="fr-FR"/>
        </a:p>
      </dgm:t>
    </dgm:pt>
    <dgm:pt modelId="{22B6008F-8424-4349-A22E-422BA432AED2}">
      <dgm:prSet phldrT="[Text]"/>
      <dgm:spPr/>
      <dgm:t>
        <a:bodyPr/>
        <a:lstStyle/>
        <a:p>
          <a:r>
            <a:rPr lang="fr-LU" dirty="0" err="1" smtClean="0"/>
            <a:t>Frising</a:t>
          </a:r>
          <a:r>
            <a:rPr lang="fr-LU" dirty="0" smtClean="0"/>
            <a:t>, Hury </a:t>
          </a:r>
          <a:endParaRPr lang="fr-FR" dirty="0"/>
        </a:p>
      </dgm:t>
    </dgm:pt>
    <dgm:pt modelId="{A41CFAEF-B4A1-4D76-88F4-5C87E3726244}" type="parTrans" cxnId="{07871933-49D1-460B-B0D6-C100223A46EB}">
      <dgm:prSet/>
      <dgm:spPr/>
      <dgm:t>
        <a:bodyPr/>
        <a:lstStyle/>
        <a:p>
          <a:endParaRPr lang="fr-FR"/>
        </a:p>
      </dgm:t>
    </dgm:pt>
    <dgm:pt modelId="{6A77F9B0-A3F5-44FD-AF44-FB0FC58530A5}" type="sibTrans" cxnId="{07871933-49D1-460B-B0D6-C100223A46EB}">
      <dgm:prSet/>
      <dgm:spPr/>
      <dgm:t>
        <a:bodyPr/>
        <a:lstStyle/>
        <a:p>
          <a:endParaRPr lang="fr-FR"/>
        </a:p>
      </dgm:t>
    </dgm:pt>
    <dgm:pt modelId="{7F67FC9F-7746-4A49-A391-5DE90502EE0C}" type="pres">
      <dgm:prSet presAssocID="{A341D882-4C26-46F4-8FDE-81758EF07680}" presName="linearFlow" presStyleCnt="0">
        <dgm:presLayoutVars>
          <dgm:dir/>
          <dgm:animLvl val="lvl"/>
          <dgm:resizeHandles val="exact"/>
        </dgm:presLayoutVars>
      </dgm:prSet>
      <dgm:spPr/>
      <dgm:t>
        <a:bodyPr/>
        <a:lstStyle/>
        <a:p>
          <a:endParaRPr lang="fr-FR"/>
        </a:p>
      </dgm:t>
    </dgm:pt>
    <dgm:pt modelId="{2101975C-0A55-492B-B2E3-9AEB507740EE}" type="pres">
      <dgm:prSet presAssocID="{6E6D14A2-521A-4092-B24E-1567062980DC}" presName="composite" presStyleCnt="0"/>
      <dgm:spPr/>
    </dgm:pt>
    <dgm:pt modelId="{81C09CEE-AC25-41A1-B831-79C91BF7AF0E}" type="pres">
      <dgm:prSet presAssocID="{6E6D14A2-521A-4092-B24E-1567062980DC}" presName="parentText" presStyleLbl="alignNode1" presStyleIdx="0" presStyleCnt="4">
        <dgm:presLayoutVars>
          <dgm:chMax val="1"/>
          <dgm:bulletEnabled val="1"/>
        </dgm:presLayoutVars>
      </dgm:prSet>
      <dgm:spPr/>
      <dgm:t>
        <a:bodyPr/>
        <a:lstStyle/>
        <a:p>
          <a:endParaRPr lang="fr-FR"/>
        </a:p>
      </dgm:t>
    </dgm:pt>
    <dgm:pt modelId="{1F129518-E00A-445E-B2A5-A80D07684F77}" type="pres">
      <dgm:prSet presAssocID="{6E6D14A2-521A-4092-B24E-1567062980DC}" presName="descendantText" presStyleLbl="alignAcc1" presStyleIdx="0" presStyleCnt="4">
        <dgm:presLayoutVars>
          <dgm:bulletEnabled val="1"/>
        </dgm:presLayoutVars>
      </dgm:prSet>
      <dgm:spPr/>
      <dgm:t>
        <a:bodyPr/>
        <a:lstStyle/>
        <a:p>
          <a:endParaRPr lang="fr-FR"/>
        </a:p>
      </dgm:t>
    </dgm:pt>
    <dgm:pt modelId="{53272A67-33D5-45F3-8CA6-3F44B4267A61}" type="pres">
      <dgm:prSet presAssocID="{4E2DDA9C-888E-4206-BDEC-ABBBAF364C6B}" presName="sp" presStyleCnt="0"/>
      <dgm:spPr/>
    </dgm:pt>
    <dgm:pt modelId="{2A5DD34E-7520-451E-8130-457CD264D3E9}" type="pres">
      <dgm:prSet presAssocID="{19D0185B-A0F7-41CB-B363-EB9263A91B19}" presName="composite" presStyleCnt="0"/>
      <dgm:spPr/>
    </dgm:pt>
    <dgm:pt modelId="{D5566719-706D-4ED9-84AA-D5DE13458712}" type="pres">
      <dgm:prSet presAssocID="{19D0185B-A0F7-41CB-B363-EB9263A91B19}" presName="parentText" presStyleLbl="alignNode1" presStyleIdx="1" presStyleCnt="4">
        <dgm:presLayoutVars>
          <dgm:chMax val="1"/>
          <dgm:bulletEnabled val="1"/>
        </dgm:presLayoutVars>
      </dgm:prSet>
      <dgm:spPr/>
      <dgm:t>
        <a:bodyPr/>
        <a:lstStyle/>
        <a:p>
          <a:endParaRPr lang="fr-FR"/>
        </a:p>
      </dgm:t>
    </dgm:pt>
    <dgm:pt modelId="{35CCD381-4E59-40B1-87D7-02B9F3A56E00}" type="pres">
      <dgm:prSet presAssocID="{19D0185B-A0F7-41CB-B363-EB9263A91B19}" presName="descendantText" presStyleLbl="alignAcc1" presStyleIdx="1" presStyleCnt="4">
        <dgm:presLayoutVars>
          <dgm:bulletEnabled val="1"/>
        </dgm:presLayoutVars>
      </dgm:prSet>
      <dgm:spPr/>
      <dgm:t>
        <a:bodyPr/>
        <a:lstStyle/>
        <a:p>
          <a:endParaRPr lang="fr-FR"/>
        </a:p>
      </dgm:t>
    </dgm:pt>
    <dgm:pt modelId="{856C61CE-6DB8-406F-B86F-37F917C80B60}" type="pres">
      <dgm:prSet presAssocID="{0490B50C-7527-4848-B198-21D5A5EFD905}" presName="sp" presStyleCnt="0"/>
      <dgm:spPr/>
    </dgm:pt>
    <dgm:pt modelId="{9CC8057A-A91F-4D03-A65E-F00EDAD1E98B}" type="pres">
      <dgm:prSet presAssocID="{BDF34982-3D15-4EA2-A20F-DCD280D3B28A}" presName="composite" presStyleCnt="0"/>
      <dgm:spPr/>
    </dgm:pt>
    <dgm:pt modelId="{2E49FEBB-9020-46A0-BE71-582D36CC2D1F}" type="pres">
      <dgm:prSet presAssocID="{BDF34982-3D15-4EA2-A20F-DCD280D3B28A}" presName="parentText" presStyleLbl="alignNode1" presStyleIdx="2" presStyleCnt="4">
        <dgm:presLayoutVars>
          <dgm:chMax val="1"/>
          <dgm:bulletEnabled val="1"/>
        </dgm:presLayoutVars>
      </dgm:prSet>
      <dgm:spPr/>
      <dgm:t>
        <a:bodyPr/>
        <a:lstStyle/>
        <a:p>
          <a:endParaRPr lang="fr-FR"/>
        </a:p>
      </dgm:t>
    </dgm:pt>
    <dgm:pt modelId="{40EB17A3-4BE9-49CA-8C2B-2491F4CEEC06}" type="pres">
      <dgm:prSet presAssocID="{BDF34982-3D15-4EA2-A20F-DCD280D3B28A}" presName="descendantText" presStyleLbl="alignAcc1" presStyleIdx="2" presStyleCnt="4">
        <dgm:presLayoutVars>
          <dgm:bulletEnabled val="1"/>
        </dgm:presLayoutVars>
      </dgm:prSet>
      <dgm:spPr/>
      <dgm:t>
        <a:bodyPr/>
        <a:lstStyle/>
        <a:p>
          <a:endParaRPr lang="fr-FR"/>
        </a:p>
      </dgm:t>
    </dgm:pt>
    <dgm:pt modelId="{AA877142-2AFE-4D3C-9084-44527188ED70}" type="pres">
      <dgm:prSet presAssocID="{7097B835-525C-41AD-99FA-501D6D35760A}" presName="sp" presStyleCnt="0"/>
      <dgm:spPr/>
    </dgm:pt>
    <dgm:pt modelId="{B775905C-61E4-4561-9E3B-AB3515EEC41A}" type="pres">
      <dgm:prSet presAssocID="{0EE0E2CF-BC47-40AB-A84C-F418ABD2C612}" presName="composite" presStyleCnt="0"/>
      <dgm:spPr/>
    </dgm:pt>
    <dgm:pt modelId="{02F2449F-87DA-4211-8AEF-62ED64467BD9}" type="pres">
      <dgm:prSet presAssocID="{0EE0E2CF-BC47-40AB-A84C-F418ABD2C612}" presName="parentText" presStyleLbl="alignNode1" presStyleIdx="3" presStyleCnt="4">
        <dgm:presLayoutVars>
          <dgm:chMax val="1"/>
          <dgm:bulletEnabled val="1"/>
        </dgm:presLayoutVars>
      </dgm:prSet>
      <dgm:spPr/>
      <dgm:t>
        <a:bodyPr/>
        <a:lstStyle/>
        <a:p>
          <a:endParaRPr lang="fr-FR"/>
        </a:p>
      </dgm:t>
    </dgm:pt>
    <dgm:pt modelId="{EF376248-F70B-4EB3-883F-5B28857F2422}" type="pres">
      <dgm:prSet presAssocID="{0EE0E2CF-BC47-40AB-A84C-F418ABD2C612}" presName="descendantText" presStyleLbl="alignAcc1" presStyleIdx="3" presStyleCnt="4">
        <dgm:presLayoutVars>
          <dgm:bulletEnabled val="1"/>
        </dgm:presLayoutVars>
      </dgm:prSet>
      <dgm:spPr/>
      <dgm:t>
        <a:bodyPr/>
        <a:lstStyle/>
        <a:p>
          <a:endParaRPr lang="fr-FR"/>
        </a:p>
      </dgm:t>
    </dgm:pt>
  </dgm:ptLst>
  <dgm:cxnLst>
    <dgm:cxn modelId="{9DAE6FBA-2007-40C6-9DC6-DF5A9DD740AB}" srcId="{A341D882-4C26-46F4-8FDE-81758EF07680}" destId="{19D0185B-A0F7-41CB-B363-EB9263A91B19}" srcOrd="1" destOrd="0" parTransId="{844F7DC7-5678-4B7B-9A06-AAE848A0E142}" sibTransId="{0490B50C-7527-4848-B198-21D5A5EFD905}"/>
    <dgm:cxn modelId="{F68D4659-79E8-4F19-98F8-19357CCF32CA}" type="presOf" srcId="{22B6008F-8424-4349-A22E-422BA432AED2}" destId="{EF376248-F70B-4EB3-883F-5B28857F2422}" srcOrd="0" destOrd="1" presId="urn:microsoft.com/office/officeart/2005/8/layout/chevron2"/>
    <dgm:cxn modelId="{DD3B9BDA-644B-4055-958F-8DF6D95AEFE4}" srcId="{A341D882-4C26-46F4-8FDE-81758EF07680}" destId="{6E6D14A2-521A-4092-B24E-1567062980DC}" srcOrd="0" destOrd="0" parTransId="{7B612875-0E1E-4B94-B5DF-867763797CD5}" sibTransId="{4E2DDA9C-888E-4206-BDEC-ABBBAF364C6B}"/>
    <dgm:cxn modelId="{CAC8A2CD-8203-49D3-A144-DA439246D603}" type="presOf" srcId="{B984CDD6-28F6-4C3E-B5B0-DEC6CA2724D3}" destId="{1F129518-E00A-445E-B2A5-A80D07684F77}" srcOrd="0" destOrd="1" presId="urn:microsoft.com/office/officeart/2005/8/layout/chevron2"/>
    <dgm:cxn modelId="{37F8459D-C938-4089-ABC8-2D0D26F4FF58}" srcId="{19D0185B-A0F7-41CB-B363-EB9263A91B19}" destId="{43FF248C-CA30-4A18-8777-814B1501FC38}" srcOrd="0" destOrd="0" parTransId="{BA494A5C-7F3B-46DB-A444-566DA73D86F2}" sibTransId="{7B3FA3AA-0A95-438E-9001-C666C252A618}"/>
    <dgm:cxn modelId="{07871933-49D1-460B-B0D6-C100223A46EB}" srcId="{0EE0E2CF-BC47-40AB-A84C-F418ABD2C612}" destId="{22B6008F-8424-4349-A22E-422BA432AED2}" srcOrd="1" destOrd="0" parTransId="{A41CFAEF-B4A1-4D76-88F4-5C87E3726244}" sibTransId="{6A77F9B0-A3F5-44FD-AF44-FB0FC58530A5}"/>
    <dgm:cxn modelId="{C9F6DC58-2213-4A4A-91D6-0A90FE5791C3}" srcId="{A341D882-4C26-46F4-8FDE-81758EF07680}" destId="{0EE0E2CF-BC47-40AB-A84C-F418ABD2C612}" srcOrd="3" destOrd="0" parTransId="{0BBDC6AA-CF39-4762-8C13-37EA1F2E76D5}" sibTransId="{181C35A3-CA21-4505-8F70-5D682C57A324}"/>
    <dgm:cxn modelId="{31DDDC06-4077-4C4B-9851-17E42E7873C3}" type="presOf" srcId="{19D0185B-A0F7-41CB-B363-EB9263A91B19}" destId="{D5566719-706D-4ED9-84AA-D5DE13458712}" srcOrd="0" destOrd="0" presId="urn:microsoft.com/office/officeart/2005/8/layout/chevron2"/>
    <dgm:cxn modelId="{5F193053-8F98-468E-AF42-1BE665EE1587}" type="presOf" srcId="{BDF34982-3D15-4EA2-A20F-DCD280D3B28A}" destId="{2E49FEBB-9020-46A0-BE71-582D36CC2D1F}" srcOrd="0" destOrd="0" presId="urn:microsoft.com/office/officeart/2005/8/layout/chevron2"/>
    <dgm:cxn modelId="{E11944DB-4830-471C-B121-3295A4DF50D6}" srcId="{6E6D14A2-521A-4092-B24E-1567062980DC}" destId="{B984CDD6-28F6-4C3E-B5B0-DEC6CA2724D3}" srcOrd="1" destOrd="0" parTransId="{5D065209-C66F-4F5A-896B-B7429D72425C}" sibTransId="{D7B8221F-1188-4DAA-A05F-3606B0E23AE8}"/>
    <dgm:cxn modelId="{22890DC7-F6FB-4533-8767-5237E10760E3}" srcId="{0EE0E2CF-BC47-40AB-A84C-F418ABD2C612}" destId="{0E8AE496-D576-43CE-99BC-E3632B76E700}" srcOrd="0" destOrd="0" parTransId="{53B9A5C6-A716-40A6-B922-BB7840D36D6B}" sibTransId="{44E8C831-E422-4E57-B182-97BFF0AED8FB}"/>
    <dgm:cxn modelId="{7795541C-F4C3-4AEF-AC72-202F5FF7290D}" type="presOf" srcId="{A341D882-4C26-46F4-8FDE-81758EF07680}" destId="{7F67FC9F-7746-4A49-A391-5DE90502EE0C}" srcOrd="0" destOrd="0" presId="urn:microsoft.com/office/officeart/2005/8/layout/chevron2"/>
    <dgm:cxn modelId="{4609B9B9-B307-412D-AADA-2AA9206410AF}" srcId="{19D0185B-A0F7-41CB-B363-EB9263A91B19}" destId="{BCBDE313-9CFC-4684-809B-E05D9A864D7E}" srcOrd="1" destOrd="0" parTransId="{2BD60462-8255-469F-8D45-32E26B2397DD}" sibTransId="{D8ACA5BB-0E78-458F-8F75-D8BDDDFA8F2E}"/>
    <dgm:cxn modelId="{28CA4D76-3922-45C9-AC23-E89419658E37}" type="presOf" srcId="{6E6D14A2-521A-4092-B24E-1567062980DC}" destId="{81C09CEE-AC25-41A1-B831-79C91BF7AF0E}" srcOrd="0" destOrd="0" presId="urn:microsoft.com/office/officeart/2005/8/layout/chevron2"/>
    <dgm:cxn modelId="{8DD7E91B-897F-46DC-91F0-736D2595BD36}" srcId="{A341D882-4C26-46F4-8FDE-81758EF07680}" destId="{BDF34982-3D15-4EA2-A20F-DCD280D3B28A}" srcOrd="2" destOrd="0" parTransId="{531B0CFF-8301-4606-83A4-8717750457DE}" sibTransId="{7097B835-525C-41AD-99FA-501D6D35760A}"/>
    <dgm:cxn modelId="{A98E2213-0CDD-4461-9520-F437964A089A}" type="presOf" srcId="{BCBDE313-9CFC-4684-809B-E05D9A864D7E}" destId="{35CCD381-4E59-40B1-87D7-02B9F3A56E00}" srcOrd="0" destOrd="1" presId="urn:microsoft.com/office/officeart/2005/8/layout/chevron2"/>
    <dgm:cxn modelId="{32F0844F-3256-4332-961A-BA4013378910}" type="presOf" srcId="{43FF248C-CA30-4A18-8777-814B1501FC38}" destId="{35CCD381-4E59-40B1-87D7-02B9F3A56E00}" srcOrd="0" destOrd="0" presId="urn:microsoft.com/office/officeart/2005/8/layout/chevron2"/>
    <dgm:cxn modelId="{D003BC52-EB90-443A-8559-AFBCE9984223}" type="presOf" srcId="{7C729545-4A6D-4894-8A15-39D5F769B70C}" destId="{1F129518-E00A-445E-B2A5-A80D07684F77}" srcOrd="0" destOrd="0" presId="urn:microsoft.com/office/officeart/2005/8/layout/chevron2"/>
    <dgm:cxn modelId="{CF46A0E0-34A2-4C6D-8D65-6D1F3EBA32DD}" type="presOf" srcId="{0E8AE496-D576-43CE-99BC-E3632B76E700}" destId="{EF376248-F70B-4EB3-883F-5B28857F2422}" srcOrd="0" destOrd="0" presId="urn:microsoft.com/office/officeart/2005/8/layout/chevron2"/>
    <dgm:cxn modelId="{D69EF0B3-A758-4716-BA25-9ADD549FBCC9}" srcId="{6E6D14A2-521A-4092-B24E-1567062980DC}" destId="{7C729545-4A6D-4894-8A15-39D5F769B70C}" srcOrd="0" destOrd="0" parTransId="{6DB0F42A-6111-4599-8B60-DF8F7675876F}" sibTransId="{EAB20C2A-F7A9-473D-9B06-DD75AA946105}"/>
    <dgm:cxn modelId="{76F9984C-D6DC-449C-AE40-75F7319F48D8}" srcId="{BDF34982-3D15-4EA2-A20F-DCD280D3B28A}" destId="{769E28CA-7A35-4BFF-9517-C595ABE88BAE}" srcOrd="0" destOrd="0" parTransId="{1E6ED932-6ECC-41FC-A47A-7673B6F2D69F}" sibTransId="{D3F335CC-AB42-42E1-89BF-7CFE24AFD611}"/>
    <dgm:cxn modelId="{05DC6FC5-A690-4794-8870-600147488494}" type="presOf" srcId="{0EE0E2CF-BC47-40AB-A84C-F418ABD2C612}" destId="{02F2449F-87DA-4211-8AEF-62ED64467BD9}" srcOrd="0" destOrd="0" presId="urn:microsoft.com/office/officeart/2005/8/layout/chevron2"/>
    <dgm:cxn modelId="{CD509C28-0DCE-493B-8891-738B0C8D5136}" type="presOf" srcId="{769E28CA-7A35-4BFF-9517-C595ABE88BAE}" destId="{40EB17A3-4BE9-49CA-8C2B-2491F4CEEC06}" srcOrd="0" destOrd="0" presId="urn:microsoft.com/office/officeart/2005/8/layout/chevron2"/>
    <dgm:cxn modelId="{E89A25EE-9EC9-4982-91AA-FAC1AAC9155D}" type="presOf" srcId="{4F09F8B4-AFF4-4C89-83C6-714189B0DD1E}" destId="{40EB17A3-4BE9-49CA-8C2B-2491F4CEEC06}" srcOrd="0" destOrd="1" presId="urn:microsoft.com/office/officeart/2005/8/layout/chevron2"/>
    <dgm:cxn modelId="{DE9FE2D7-80DC-4186-8EB1-D700238854F8}" srcId="{BDF34982-3D15-4EA2-A20F-DCD280D3B28A}" destId="{4F09F8B4-AFF4-4C89-83C6-714189B0DD1E}" srcOrd="1" destOrd="0" parTransId="{03EE8A8D-B6A7-44DB-ABA4-F79CF7807093}" sibTransId="{54AD5D6E-04E1-447D-9450-6BCAF02DF657}"/>
    <dgm:cxn modelId="{E57DF74A-6CD0-49B0-BD9B-C8BED601D8A3}" type="presParOf" srcId="{7F67FC9F-7746-4A49-A391-5DE90502EE0C}" destId="{2101975C-0A55-492B-B2E3-9AEB507740EE}" srcOrd="0" destOrd="0" presId="urn:microsoft.com/office/officeart/2005/8/layout/chevron2"/>
    <dgm:cxn modelId="{E78F4362-39C8-4FCA-BB43-46665A2601B9}" type="presParOf" srcId="{2101975C-0A55-492B-B2E3-9AEB507740EE}" destId="{81C09CEE-AC25-41A1-B831-79C91BF7AF0E}" srcOrd="0" destOrd="0" presId="urn:microsoft.com/office/officeart/2005/8/layout/chevron2"/>
    <dgm:cxn modelId="{ADD5AA60-602F-4E82-A17E-8BC98C0BDB63}" type="presParOf" srcId="{2101975C-0A55-492B-B2E3-9AEB507740EE}" destId="{1F129518-E00A-445E-B2A5-A80D07684F77}" srcOrd="1" destOrd="0" presId="urn:microsoft.com/office/officeart/2005/8/layout/chevron2"/>
    <dgm:cxn modelId="{02E6DF29-2FF8-4747-AA92-5D8E809E2DCF}" type="presParOf" srcId="{7F67FC9F-7746-4A49-A391-5DE90502EE0C}" destId="{53272A67-33D5-45F3-8CA6-3F44B4267A61}" srcOrd="1" destOrd="0" presId="urn:microsoft.com/office/officeart/2005/8/layout/chevron2"/>
    <dgm:cxn modelId="{58629857-D984-40BD-A19A-47918E4C6B3F}" type="presParOf" srcId="{7F67FC9F-7746-4A49-A391-5DE90502EE0C}" destId="{2A5DD34E-7520-451E-8130-457CD264D3E9}" srcOrd="2" destOrd="0" presId="urn:microsoft.com/office/officeart/2005/8/layout/chevron2"/>
    <dgm:cxn modelId="{E3499617-4C05-42D2-B042-7620E6542084}" type="presParOf" srcId="{2A5DD34E-7520-451E-8130-457CD264D3E9}" destId="{D5566719-706D-4ED9-84AA-D5DE13458712}" srcOrd="0" destOrd="0" presId="urn:microsoft.com/office/officeart/2005/8/layout/chevron2"/>
    <dgm:cxn modelId="{4FDC92AC-3A99-4359-B769-07A9ABC70815}" type="presParOf" srcId="{2A5DD34E-7520-451E-8130-457CD264D3E9}" destId="{35CCD381-4E59-40B1-87D7-02B9F3A56E00}" srcOrd="1" destOrd="0" presId="urn:microsoft.com/office/officeart/2005/8/layout/chevron2"/>
    <dgm:cxn modelId="{1A79D376-4462-4A9F-BDCC-D3E1139379D6}" type="presParOf" srcId="{7F67FC9F-7746-4A49-A391-5DE90502EE0C}" destId="{856C61CE-6DB8-406F-B86F-37F917C80B60}" srcOrd="3" destOrd="0" presId="urn:microsoft.com/office/officeart/2005/8/layout/chevron2"/>
    <dgm:cxn modelId="{44EF5ADB-DB73-46E9-A0CA-2CDAFE672427}" type="presParOf" srcId="{7F67FC9F-7746-4A49-A391-5DE90502EE0C}" destId="{9CC8057A-A91F-4D03-A65E-F00EDAD1E98B}" srcOrd="4" destOrd="0" presId="urn:microsoft.com/office/officeart/2005/8/layout/chevron2"/>
    <dgm:cxn modelId="{699DEE26-5297-4E6A-914C-6575ACEDF6AF}" type="presParOf" srcId="{9CC8057A-A91F-4D03-A65E-F00EDAD1E98B}" destId="{2E49FEBB-9020-46A0-BE71-582D36CC2D1F}" srcOrd="0" destOrd="0" presId="urn:microsoft.com/office/officeart/2005/8/layout/chevron2"/>
    <dgm:cxn modelId="{77C3DDDF-6A59-4DFA-8123-9A0288454DD4}" type="presParOf" srcId="{9CC8057A-A91F-4D03-A65E-F00EDAD1E98B}" destId="{40EB17A3-4BE9-49CA-8C2B-2491F4CEEC06}" srcOrd="1" destOrd="0" presId="urn:microsoft.com/office/officeart/2005/8/layout/chevron2"/>
    <dgm:cxn modelId="{DCA979C6-C0D1-4D69-A838-0A63451F9260}" type="presParOf" srcId="{7F67FC9F-7746-4A49-A391-5DE90502EE0C}" destId="{AA877142-2AFE-4D3C-9084-44527188ED70}" srcOrd="5" destOrd="0" presId="urn:microsoft.com/office/officeart/2005/8/layout/chevron2"/>
    <dgm:cxn modelId="{9F14E456-43D9-4F68-8390-63BFD56C69F7}" type="presParOf" srcId="{7F67FC9F-7746-4A49-A391-5DE90502EE0C}" destId="{B775905C-61E4-4561-9E3B-AB3515EEC41A}" srcOrd="6" destOrd="0" presId="urn:microsoft.com/office/officeart/2005/8/layout/chevron2"/>
    <dgm:cxn modelId="{AA1B0929-F8C7-4E2C-916F-94B0B57D84E5}" type="presParOf" srcId="{B775905C-61E4-4561-9E3B-AB3515EEC41A}" destId="{02F2449F-87DA-4211-8AEF-62ED64467BD9}" srcOrd="0" destOrd="0" presId="urn:microsoft.com/office/officeart/2005/8/layout/chevron2"/>
    <dgm:cxn modelId="{01FCA1A6-9C2B-4F4F-9C58-21E0B08FFA10}" type="presParOf" srcId="{B775905C-61E4-4561-9E3B-AB3515EEC41A}" destId="{EF376248-F70B-4EB3-883F-5B28857F24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09CEE-AC25-41A1-B831-79C91BF7AF0E}">
      <dsp:nvSpPr>
        <dsp:cNvPr id="0" name=""/>
        <dsp:cNvSpPr/>
      </dsp:nvSpPr>
      <dsp:spPr>
        <a:xfrm rot="5400000">
          <a:off x="-149024" y="149925"/>
          <a:ext cx="993499" cy="69544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LU" sz="1000" kern="1200" dirty="0" smtClean="0"/>
            <a:t>Pilot Project</a:t>
          </a:r>
          <a:endParaRPr lang="fr-FR" sz="1000" kern="1200" dirty="0"/>
        </a:p>
      </dsp:txBody>
      <dsp:txXfrm rot="-5400000">
        <a:off x="2" y="348625"/>
        <a:ext cx="695449" cy="298050"/>
      </dsp:txXfrm>
    </dsp:sp>
    <dsp:sp modelId="{1F129518-E00A-445E-B2A5-A80D07684F77}">
      <dsp:nvSpPr>
        <dsp:cNvPr id="0" name=""/>
        <dsp:cNvSpPr/>
      </dsp:nvSpPr>
      <dsp:spPr>
        <a:xfrm rot="5400000">
          <a:off x="2079333" y="-1382983"/>
          <a:ext cx="645774" cy="341354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LU" sz="1800" kern="1200" dirty="0" smtClean="0"/>
            <a:t>In 2010</a:t>
          </a:r>
          <a:endParaRPr lang="fr-FR" sz="1800" kern="1200" dirty="0"/>
        </a:p>
        <a:p>
          <a:pPr marL="171450" lvl="1" indent="-171450" algn="l" defTabSz="800100">
            <a:lnSpc>
              <a:spcPct val="90000"/>
            </a:lnSpc>
            <a:spcBef>
              <a:spcPct val="0"/>
            </a:spcBef>
            <a:spcAft>
              <a:spcPct val="15000"/>
            </a:spcAft>
            <a:buChar char="••"/>
          </a:pPr>
          <a:r>
            <a:rPr lang="fr-LU" sz="1800" kern="1200" dirty="0" err="1" smtClean="0"/>
            <a:t>Borsi</a:t>
          </a:r>
          <a:r>
            <a:rPr lang="fr-LU" sz="1800" kern="1200" dirty="0" smtClean="0"/>
            <a:t> and al.</a:t>
          </a:r>
          <a:endParaRPr lang="fr-FR" sz="1800" kern="1200" dirty="0"/>
        </a:p>
      </dsp:txBody>
      <dsp:txXfrm rot="-5400000">
        <a:off x="695449" y="32425"/>
        <a:ext cx="3382018" cy="582726"/>
      </dsp:txXfrm>
    </dsp:sp>
    <dsp:sp modelId="{D5566719-706D-4ED9-84AA-D5DE13458712}">
      <dsp:nvSpPr>
        <dsp:cNvPr id="0" name=""/>
        <dsp:cNvSpPr/>
      </dsp:nvSpPr>
      <dsp:spPr>
        <a:xfrm rot="5400000">
          <a:off x="-149024" y="1005949"/>
          <a:ext cx="993499" cy="69544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LU" sz="1000" kern="1200" dirty="0" smtClean="0"/>
            <a:t>New Project</a:t>
          </a:r>
          <a:endParaRPr lang="fr-FR" sz="1000" kern="1200" dirty="0"/>
        </a:p>
      </dsp:txBody>
      <dsp:txXfrm rot="-5400000">
        <a:off x="2" y="1204649"/>
        <a:ext cx="695449" cy="298050"/>
      </dsp:txXfrm>
    </dsp:sp>
    <dsp:sp modelId="{35CCD381-4E59-40B1-87D7-02B9F3A56E00}">
      <dsp:nvSpPr>
        <dsp:cNvPr id="0" name=""/>
        <dsp:cNvSpPr/>
      </dsp:nvSpPr>
      <dsp:spPr>
        <a:xfrm rot="5400000">
          <a:off x="2079333" y="-526959"/>
          <a:ext cx="645774" cy="341354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LU" sz="1800" kern="1200" dirty="0" smtClean="0"/>
            <a:t>In 2014-2016</a:t>
          </a:r>
          <a:endParaRPr lang="fr-FR" sz="1800" kern="1200" dirty="0"/>
        </a:p>
        <a:p>
          <a:pPr marL="171450" lvl="1" indent="-171450" algn="l" defTabSz="800100">
            <a:lnSpc>
              <a:spcPct val="90000"/>
            </a:lnSpc>
            <a:spcBef>
              <a:spcPct val="0"/>
            </a:spcBef>
            <a:spcAft>
              <a:spcPct val="15000"/>
            </a:spcAft>
            <a:buChar char="••"/>
          </a:pPr>
          <a:r>
            <a:rPr lang="fr-LU" sz="1800" kern="1200" dirty="0" smtClean="0"/>
            <a:t>Franziskus</a:t>
          </a:r>
          <a:endParaRPr lang="fr-FR" sz="1800" kern="1200" dirty="0"/>
        </a:p>
      </dsp:txBody>
      <dsp:txXfrm rot="-5400000">
        <a:off x="695449" y="888449"/>
        <a:ext cx="3382018" cy="582726"/>
      </dsp:txXfrm>
    </dsp:sp>
    <dsp:sp modelId="{2E49FEBB-9020-46A0-BE71-582D36CC2D1F}">
      <dsp:nvSpPr>
        <dsp:cNvPr id="0" name=""/>
        <dsp:cNvSpPr/>
      </dsp:nvSpPr>
      <dsp:spPr>
        <a:xfrm rot="5400000">
          <a:off x="-149024" y="1861974"/>
          <a:ext cx="993499" cy="69544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LU" sz="1000" kern="1200" dirty="0" smtClean="0"/>
            <a:t>Final report</a:t>
          </a:r>
          <a:endParaRPr lang="fr-FR" sz="1000" kern="1200" dirty="0"/>
        </a:p>
      </dsp:txBody>
      <dsp:txXfrm rot="-5400000">
        <a:off x="2" y="2060674"/>
        <a:ext cx="695449" cy="298050"/>
      </dsp:txXfrm>
    </dsp:sp>
    <dsp:sp modelId="{40EB17A3-4BE9-49CA-8C2B-2491F4CEEC06}">
      <dsp:nvSpPr>
        <dsp:cNvPr id="0" name=""/>
        <dsp:cNvSpPr/>
      </dsp:nvSpPr>
      <dsp:spPr>
        <a:xfrm rot="5400000">
          <a:off x="2079333" y="329064"/>
          <a:ext cx="645774" cy="341354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LU" sz="1800" kern="1200" dirty="0" smtClean="0"/>
            <a:t>Release </a:t>
          </a:r>
          <a:r>
            <a:rPr lang="fr-LU" sz="1800" kern="1200" dirty="0" err="1" smtClean="0"/>
            <a:t>December</a:t>
          </a:r>
          <a:r>
            <a:rPr lang="fr-LU" sz="1800" kern="1200" dirty="0" smtClean="0"/>
            <a:t> 2016</a:t>
          </a:r>
          <a:endParaRPr lang="fr-FR" sz="1800" kern="1200" dirty="0"/>
        </a:p>
        <a:p>
          <a:pPr marL="171450" lvl="1" indent="-171450" algn="l" defTabSz="800100">
            <a:lnSpc>
              <a:spcPct val="90000"/>
            </a:lnSpc>
            <a:spcBef>
              <a:spcPct val="0"/>
            </a:spcBef>
            <a:spcAft>
              <a:spcPct val="15000"/>
            </a:spcAft>
            <a:buChar char="••"/>
          </a:pPr>
          <a:r>
            <a:rPr lang="fr-LU" sz="1800" kern="1200" dirty="0" smtClean="0"/>
            <a:t>Franziskus</a:t>
          </a:r>
          <a:endParaRPr lang="fr-FR" sz="1800" kern="1200" dirty="0"/>
        </a:p>
      </dsp:txBody>
      <dsp:txXfrm rot="-5400000">
        <a:off x="695449" y="1744472"/>
        <a:ext cx="3382018" cy="582726"/>
      </dsp:txXfrm>
    </dsp:sp>
    <dsp:sp modelId="{02F2449F-87DA-4211-8AEF-62ED64467BD9}">
      <dsp:nvSpPr>
        <dsp:cNvPr id="0" name=""/>
        <dsp:cNvSpPr/>
      </dsp:nvSpPr>
      <dsp:spPr>
        <a:xfrm rot="5400000">
          <a:off x="-149024" y="2717998"/>
          <a:ext cx="993499" cy="695449"/>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fr-LU" sz="1000" kern="1200" dirty="0" smtClean="0"/>
            <a:t>RB update</a:t>
          </a:r>
          <a:endParaRPr lang="fr-FR" sz="1000" kern="1200" dirty="0"/>
        </a:p>
      </dsp:txBody>
      <dsp:txXfrm rot="-5400000">
        <a:off x="2" y="2916698"/>
        <a:ext cx="695449" cy="298050"/>
      </dsp:txXfrm>
    </dsp:sp>
    <dsp:sp modelId="{EF376248-F70B-4EB3-883F-5B28857F2422}">
      <dsp:nvSpPr>
        <dsp:cNvPr id="0" name=""/>
        <dsp:cNvSpPr/>
      </dsp:nvSpPr>
      <dsp:spPr>
        <a:xfrm rot="5400000">
          <a:off x="2079333" y="1185089"/>
          <a:ext cx="645774" cy="341354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LU" sz="1800" kern="1200" dirty="0" smtClean="0"/>
            <a:t>Release August 2018</a:t>
          </a:r>
          <a:endParaRPr lang="fr-FR" sz="1800" kern="1200" dirty="0"/>
        </a:p>
        <a:p>
          <a:pPr marL="171450" lvl="1" indent="-171450" algn="l" defTabSz="800100">
            <a:lnSpc>
              <a:spcPct val="90000"/>
            </a:lnSpc>
            <a:spcBef>
              <a:spcPct val="0"/>
            </a:spcBef>
            <a:spcAft>
              <a:spcPct val="15000"/>
            </a:spcAft>
            <a:buChar char="••"/>
          </a:pPr>
          <a:r>
            <a:rPr lang="fr-LU" sz="1800" kern="1200" dirty="0" err="1" smtClean="0"/>
            <a:t>Frising</a:t>
          </a:r>
          <a:r>
            <a:rPr lang="fr-LU" sz="1800" kern="1200" dirty="0" smtClean="0"/>
            <a:t>, Hury </a:t>
          </a:r>
          <a:endParaRPr lang="fr-FR" sz="1800" kern="1200" dirty="0"/>
        </a:p>
      </dsp:txBody>
      <dsp:txXfrm rot="-5400000">
        <a:off x="695449" y="2600497"/>
        <a:ext cx="3382018" cy="5827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C650E8-5D88-4F44-A184-9453E6B4FF58}" type="datetimeFigureOut">
              <a:rPr lang="de-DE" smtClean="0"/>
              <a:t>03.12.2018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A52AB5-D798-B049-B07F-E724447C414B}" type="slidenum">
              <a:rPr lang="de-DE" smtClean="0"/>
              <a:t>‹#›</a:t>
            </a:fld>
            <a:endParaRPr lang="de-DE"/>
          </a:p>
        </p:txBody>
      </p:sp>
    </p:spTree>
    <p:extLst>
      <p:ext uri="{BB962C8B-B14F-4D97-AF65-F5344CB8AC3E}">
        <p14:creationId xmlns:p14="http://schemas.microsoft.com/office/powerpoint/2010/main" val="51936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3003-F967-054D-BCEE-3B5FB8CB0970}" type="datetimeFigureOut">
              <a:rPr lang="de-DE" smtClean="0"/>
              <a:t>03.12.2018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1B06A-7339-E24D-97F1-1166D7F3B06A}" type="slidenum">
              <a:rPr lang="de-DE" smtClean="0"/>
              <a:t>‹#›</a:t>
            </a:fld>
            <a:endParaRPr lang="de-DE"/>
          </a:p>
        </p:txBody>
      </p:sp>
    </p:spTree>
    <p:extLst>
      <p:ext uri="{BB962C8B-B14F-4D97-AF65-F5344CB8AC3E}">
        <p14:creationId xmlns:p14="http://schemas.microsoft.com/office/powerpoint/2010/main" val="30319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latin typeface="Geogrotesque Regular" pitchFamily="50" charset="0"/>
              </a:rPr>
              <a:t>3 549 EUR for a </a:t>
            </a:r>
            <a:r>
              <a:rPr lang="fr-FR" dirty="0" err="1" smtClean="0">
                <a:latin typeface="Geogrotesque Regular" pitchFamily="50" charset="0"/>
              </a:rPr>
              <a:t>family</a:t>
            </a:r>
            <a:r>
              <a:rPr lang="fr-FR" dirty="0" smtClean="0">
                <a:latin typeface="Geogrotesque Regular" pitchFamily="50" charset="0"/>
              </a:rPr>
              <a:t> </a:t>
            </a:r>
            <a:r>
              <a:rPr lang="fr-FR" dirty="0" err="1" smtClean="0">
                <a:latin typeface="Geogrotesque Regular" pitchFamily="50" charset="0"/>
              </a:rPr>
              <a:t>with</a:t>
            </a:r>
            <a:r>
              <a:rPr lang="fr-FR" dirty="0" smtClean="0">
                <a:latin typeface="Geogrotesque Regular" pitchFamily="50" charset="0"/>
              </a:rPr>
              <a:t> 2 </a:t>
            </a:r>
            <a:r>
              <a:rPr lang="fr-FR" dirty="0" err="1" smtClean="0">
                <a:latin typeface="Geogrotesque Regular" pitchFamily="50" charset="0"/>
              </a:rPr>
              <a:t>children</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3</a:t>
            </a:fld>
            <a:endParaRPr lang="de-DE" dirty="0"/>
          </a:p>
        </p:txBody>
      </p:sp>
    </p:spTree>
    <p:extLst>
      <p:ext uri="{BB962C8B-B14F-4D97-AF65-F5344CB8AC3E}">
        <p14:creationId xmlns:p14="http://schemas.microsoft.com/office/powerpoint/2010/main" val="150704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The minimum social wage applies to all employees (regardless of gender, to</a:t>
            </a:r>
            <a:r>
              <a:rPr lang="en-US" baseline="0" noProof="0" dirty="0" smtClean="0"/>
              <a:t> all types of </a:t>
            </a:r>
            <a:r>
              <a:rPr lang="en-US" noProof="0" dirty="0" smtClean="0"/>
              <a:t>occupations and contract  and for all companies)</a:t>
            </a:r>
          </a:p>
          <a:p>
            <a:r>
              <a:rPr lang="en-US" noProof="0" dirty="0" smtClean="0"/>
              <a:t>Since the provisions relating to the social wage are of a public nature, this minimum social wage must be paid by all employers carrying on business in Luxembourg.</a:t>
            </a:r>
          </a:p>
          <a:p>
            <a:r>
              <a:rPr lang="en-US" noProof="0" dirty="0" smtClean="0"/>
              <a:t>The minimum social wage rates are set according to the age and </a:t>
            </a:r>
            <a:r>
              <a:rPr lang="en-US" baseline="0" noProof="0" dirty="0" smtClean="0"/>
              <a:t> the </a:t>
            </a:r>
            <a:r>
              <a:rPr lang="en-US" noProof="0" dirty="0" smtClean="0"/>
              <a:t>qualification of the beneficiaries </a:t>
            </a:r>
          </a:p>
          <a:p>
            <a:endParaRPr lang="en-US" noProof="0" dirty="0" smtClean="0"/>
          </a:p>
          <a:p>
            <a:r>
              <a:rPr lang="en-US" noProof="0" dirty="0" smtClean="0"/>
              <a:t>Given that the reference budget is based on the assumption that the adult (s) of the household are working, it should be compared to the minimum social wage, which is income from paid employment. </a:t>
            </a:r>
          </a:p>
          <a:p>
            <a:r>
              <a:rPr lang="en-US" noProof="0" dirty="0" smtClean="0"/>
              <a:t>In this Figure, the reference budget is first compared to the net minimum social wage plus all possible benefits and allowances, (namely: the cost of living allowance, the rent subsidy, the family allowances, </a:t>
            </a:r>
            <a:r>
              <a:rPr lang="en-US" dirty="0" smtClean="0"/>
              <a:t>the single-parent tax credit, the employee tax credit and the back-to-school allowance. </a:t>
            </a:r>
          </a:p>
          <a:p>
            <a:endParaRPr lang="en-US" dirty="0" smtClean="0"/>
          </a:p>
          <a:p>
            <a:r>
              <a:rPr lang="en-US" dirty="0" smtClean="0"/>
              <a:t>This analysis shows that the MSW in combination with all social benefits covers the total basic needs of households without children and couples with two children.</a:t>
            </a:r>
            <a:r>
              <a:rPr lang="en-US" baseline="0" dirty="0" smtClean="0"/>
              <a:t> </a:t>
            </a:r>
            <a:r>
              <a:rPr lang="en-US" dirty="0" smtClean="0"/>
              <a:t>However</a:t>
            </a:r>
            <a:r>
              <a:rPr lang="en-US" baseline="0" dirty="0" smtClean="0"/>
              <a:t> </a:t>
            </a:r>
            <a:r>
              <a:rPr lang="en-US" dirty="0" smtClean="0"/>
              <a:t>35 euros are missing per month for the single adult, 108 euros for the single parent with a child of 10 years and 171 euros for the one with a child of 14 to participate actively in society. </a:t>
            </a:r>
          </a:p>
          <a:p>
            <a:endParaRPr lang="en-US" dirty="0" smtClean="0"/>
          </a:p>
          <a:p>
            <a:r>
              <a:rPr lang="en-US" dirty="0" smtClean="0"/>
              <a:t>State aid therefore seems insufficient to lead a decent life for</a:t>
            </a:r>
            <a:r>
              <a:rPr lang="en-US" baseline="0" dirty="0" smtClean="0"/>
              <a:t> some household types</a:t>
            </a:r>
            <a:r>
              <a:rPr lang="en-US" dirty="0" smtClean="0"/>
              <a:t>. </a:t>
            </a:r>
          </a:p>
          <a:p>
            <a:endParaRPr lang="en-US" dirty="0" smtClean="0"/>
          </a:p>
          <a:p>
            <a:r>
              <a:rPr lang="en-US" dirty="0" smtClean="0"/>
              <a:t>Next, we compare the reference budget with the net minimum social wage, to which we add only the family and back-to-school allowances. </a:t>
            </a:r>
          </a:p>
          <a:p>
            <a:r>
              <a:rPr lang="en-US" dirty="0" smtClean="0"/>
              <a:t>It is assumed that households are not entitled to the other benefits. </a:t>
            </a:r>
          </a:p>
          <a:p>
            <a:r>
              <a:rPr lang="en-US" dirty="0" smtClean="0"/>
              <a:t>It can be seen that without state aid, only 100% active couples without children keep incomes well above the reference budget. </a:t>
            </a:r>
          </a:p>
          <a:p>
            <a:r>
              <a:rPr lang="en-US" dirty="0" smtClean="0"/>
              <a:t>100% working couples with two children are just in the reference budget, thanks to family allowance. </a:t>
            </a:r>
          </a:p>
          <a:p>
            <a:endParaRPr lang="en-US" dirty="0" smtClean="0"/>
          </a:p>
          <a:p>
            <a:r>
              <a:rPr lang="en-US" dirty="0" smtClean="0"/>
              <a:t>Figure 3 clearly highlights the importance of different state benefits and benefits for a family with two children. Their only income from work represents only 83% of the reference budget.</a:t>
            </a:r>
            <a:r>
              <a:rPr lang="en-US" noProof="0" dirty="0" smtClean="0"/>
              <a:t> (allowance for future of children), the single-parent tax credit, the employee tax credit and the back-to-school allowance. It shows that the SSM in combination with all social benefits covers the total basic needs of households without children and couples with two children. It is missing, however, 35 euros per month for the adult alone, 108 euros for the single parent with a child of 10 years and 171 euros for the one with a child of 14 to participate actively in society. State aid therefore seems insufficient to lead a decent life according to the methodology of the reference budget.</a:t>
            </a:r>
          </a:p>
          <a:p>
            <a:r>
              <a:rPr lang="en-US" noProof="0" dirty="0" smtClean="0"/>
              <a:t>Next, we compare the reference budget with the net minimum social wage, to which we add only the family and back-to-school allowances. It is assumed that households are not entitled to an expensive living allowance, rent subsidy or tax credits. It can be seen that without state aid, only 100% active couples without children keep incomes well above the reference budget. 100% working couples with two children are just in the reference budget, thanks to child benefit allocations. Figure 3 clearly highlights the importance of different state benefits and benefits for a family with two children. Their only income from work represents only 83% of the reference budget.</a:t>
            </a:r>
            <a:endParaRPr lang="en-GB" noProof="0" dirty="0"/>
          </a:p>
        </p:txBody>
      </p:sp>
      <p:sp>
        <p:nvSpPr>
          <p:cNvPr id="4" name="Slide Number Placeholder 3"/>
          <p:cNvSpPr>
            <a:spLocks noGrp="1"/>
          </p:cNvSpPr>
          <p:nvPr>
            <p:ph type="sldNum" sz="quarter" idx="10"/>
          </p:nvPr>
        </p:nvSpPr>
        <p:spPr/>
        <p:txBody>
          <a:bodyPr/>
          <a:lstStyle/>
          <a:p>
            <a:fld id="{6721B06A-7339-E24D-97F1-1166D7F3B06A}" type="slidenum">
              <a:rPr lang="de-DE" smtClean="0"/>
              <a:t>13</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figure clearly highlights the importance of different state benefits for a family with two children. Their only income from work represents only 83% of the reference budget.</a:t>
            </a:r>
            <a:r>
              <a:rPr lang="en-US" noProof="0" dirty="0" smtClean="0"/>
              <a:t> </a:t>
            </a:r>
          </a:p>
          <a:p>
            <a:endParaRPr lang="en-US" noProof="0" dirty="0" smtClean="0"/>
          </a:p>
        </p:txBody>
      </p:sp>
      <p:sp>
        <p:nvSpPr>
          <p:cNvPr id="4" name="Slide Number Placeholder 3"/>
          <p:cNvSpPr>
            <a:spLocks noGrp="1"/>
          </p:cNvSpPr>
          <p:nvPr>
            <p:ph type="sldNum" sz="quarter" idx="10"/>
          </p:nvPr>
        </p:nvSpPr>
        <p:spPr/>
        <p:txBody>
          <a:bodyPr/>
          <a:lstStyle/>
          <a:p>
            <a:fld id="{6721B06A-7339-E24D-97F1-1166D7F3B06A}" type="slidenum">
              <a:rPr lang="de-DE" smtClean="0"/>
              <a:t>14</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also relevant to compare the reference budget with the national poverty line to determine whether people living with the poverty threshold income can meet basic needs and participate actively in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poverty risk threshold corresponds to 60% of median </a:t>
            </a:r>
            <a:r>
              <a:rPr lang="en-US" sz="1200" noProof="1" smtClean="0">
                <a:solidFill>
                  <a:srgbClr val="515151"/>
                </a:solidFill>
                <a:latin typeface="Geogrotesque Semi" charset="0"/>
              </a:rPr>
              <a:t>equivalised </a:t>
            </a:r>
            <a:r>
              <a:rPr lang="en-US" dirty="0" smtClean="0"/>
              <a:t> disposable income, € 1,690 per adult equivalent.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appears that for all our households, the reference budget is higher than the risk of poverty threshold. In other words, persons or households living with an income up to the at-risk-of-poverty threshold can not lead a decent life in Luxembourg.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only adults living with an income up to the threshold of risk of poverty lack of 306 euros per month, couples with two children lack of 529 euros per month to participate properly in society.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risk of poverty threshold is therefore clearly too low to live decently in Luxembourg.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16.5% of the population considered as poor in Luxembourg according</a:t>
            </a:r>
            <a:r>
              <a:rPr lang="en-US" baseline="0" dirty="0" smtClean="0"/>
              <a:t> to the relative poverty definition</a:t>
            </a:r>
            <a:r>
              <a:rPr lang="en-US" dirty="0" smtClean="0"/>
              <a:t> can not participate actively in society. These are 92 000 persons.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poverty risk threshold corresponding to 70% of median disposable income would therefore be much closer to the reference budget.</a:t>
            </a:r>
          </a:p>
          <a:p>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15</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 final comparison is that of the reference budget to the average monthly expenditure of all households in LU. </a:t>
            </a:r>
          </a:p>
          <a:p>
            <a:r>
              <a:rPr lang="en-US" dirty="0" smtClean="0"/>
              <a:t>According to the</a:t>
            </a:r>
            <a:r>
              <a:rPr lang="en-US" baseline="0" dirty="0" smtClean="0"/>
              <a:t> </a:t>
            </a:r>
            <a:r>
              <a:rPr lang="en-US" dirty="0" smtClean="0"/>
              <a:t>household budget survey of 2016, a single man would spend an average of 3</a:t>
            </a:r>
            <a:r>
              <a:rPr lang="en-US" baseline="0" dirty="0" smtClean="0"/>
              <a:t> </a:t>
            </a:r>
            <a:r>
              <a:rPr lang="en-US" dirty="0" smtClean="0"/>
              <a:t>412 EUR per month, a single woman 3</a:t>
            </a:r>
            <a:r>
              <a:rPr lang="en-US" baseline="0" dirty="0" smtClean="0"/>
              <a:t> </a:t>
            </a:r>
            <a:r>
              <a:rPr lang="en-US" dirty="0" smtClean="0"/>
              <a:t>349 EUR, a couple without children 5</a:t>
            </a:r>
            <a:r>
              <a:rPr lang="en-US" baseline="0" dirty="0" smtClean="0"/>
              <a:t> </a:t>
            </a:r>
            <a:r>
              <a:rPr lang="en-US" dirty="0" smtClean="0"/>
              <a:t>782 EUR and a couple with two children 6</a:t>
            </a:r>
            <a:r>
              <a:rPr lang="en-US" baseline="0" dirty="0" smtClean="0"/>
              <a:t> </a:t>
            </a:r>
            <a:r>
              <a:rPr lang="en-US" dirty="0" smtClean="0"/>
              <a:t>250 EUR.</a:t>
            </a:r>
          </a:p>
          <a:p>
            <a:endParaRPr lang="en-US" dirty="0" smtClean="0"/>
          </a:p>
          <a:p>
            <a:r>
              <a:rPr lang="en-US" dirty="0" smtClean="0"/>
              <a:t>A single-parent family with a child would spend an average of 3</a:t>
            </a:r>
            <a:r>
              <a:rPr lang="en-US" baseline="0" dirty="0" smtClean="0"/>
              <a:t> </a:t>
            </a:r>
            <a:r>
              <a:rPr lang="en-US" dirty="0" smtClean="0"/>
              <a:t>390 euros, less than a single man and little more than a single woman. </a:t>
            </a:r>
          </a:p>
          <a:p>
            <a:r>
              <a:rPr lang="en-US" dirty="0" smtClean="0"/>
              <a:t>Note that this is the average monthly expenditure of </a:t>
            </a:r>
            <a:r>
              <a:rPr lang="en-US" b="1" u="sng" dirty="0" smtClean="0"/>
              <a:t>all</a:t>
            </a:r>
            <a:r>
              <a:rPr lang="en-US" dirty="0" smtClean="0"/>
              <a:t> households including wealthy households in LU. </a:t>
            </a:r>
          </a:p>
          <a:p>
            <a:r>
              <a:rPr lang="en-US" dirty="0" smtClean="0"/>
              <a:t>These monthly average expenditures can be considered as an indicator of average living standards.</a:t>
            </a:r>
            <a:br>
              <a:rPr lang="en-US" dirty="0" smtClean="0"/>
            </a:br>
            <a:endParaRPr lang="en-US" dirty="0" smtClean="0"/>
          </a:p>
          <a:p>
            <a:r>
              <a:rPr lang="en-US" dirty="0" smtClean="0"/>
              <a:t>The table shows that the reference budget is significantly lower than these average expenditures. Depending on the type of household, the reference budget represents between 47% and 79% of what the same type of household spends on average. </a:t>
            </a:r>
          </a:p>
          <a:p>
            <a:endParaRPr lang="en-US" dirty="0" smtClean="0"/>
          </a:p>
          <a:p>
            <a:r>
              <a:rPr lang="en-US" dirty="0" smtClean="0"/>
              <a:t>Specifically, a family with two children, who have just enough money to lead a decent life and participate in the workforce, has 35% less monthly budget per month than this type of family actually spends</a:t>
            </a:r>
            <a:r>
              <a:rPr lang="en-US" baseline="0" dirty="0" smtClean="0"/>
              <a:t> on </a:t>
            </a:r>
            <a:r>
              <a:rPr lang="en-US" dirty="0" smtClean="0"/>
              <a:t>average in LU, </a:t>
            </a:r>
            <a:r>
              <a:rPr lang="en-US" dirty="0" err="1" smtClean="0"/>
              <a:t>ie</a:t>
            </a:r>
            <a:r>
              <a:rPr lang="en-US" dirty="0" smtClean="0"/>
              <a:t> this represents</a:t>
            </a:r>
            <a:r>
              <a:rPr lang="en-US" baseline="0" dirty="0" smtClean="0"/>
              <a:t> </a:t>
            </a:r>
            <a:r>
              <a:rPr lang="en-US" dirty="0" smtClean="0"/>
              <a:t>2</a:t>
            </a:r>
            <a:r>
              <a:rPr lang="en-US" baseline="0" dirty="0" smtClean="0"/>
              <a:t> </a:t>
            </a:r>
            <a:r>
              <a:rPr lang="en-US" dirty="0" smtClean="0"/>
              <a:t>171  EUR</a:t>
            </a:r>
            <a:r>
              <a:rPr lang="en-US" baseline="0" dirty="0" smtClean="0"/>
              <a:t> </a:t>
            </a:r>
            <a:r>
              <a:rPr lang="en-US" dirty="0" smtClean="0"/>
              <a:t>per month.</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16</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noProof="1" smtClean="0"/>
              <a:t>REVIS</a:t>
            </a:r>
          </a:p>
          <a:p>
            <a:pPr marL="0" marR="0" indent="0" algn="l" defTabSz="914400" rtl="0" eaLnBrk="1" fontAlgn="auto" latinLnBrk="0" hangingPunct="1">
              <a:lnSpc>
                <a:spcPct val="100000"/>
              </a:lnSpc>
              <a:spcBef>
                <a:spcPts val="0"/>
              </a:spcBef>
              <a:spcAft>
                <a:spcPts val="0"/>
              </a:spcAft>
              <a:buClrTx/>
              <a:buSzTx/>
              <a:buFontTx/>
              <a:buNone/>
              <a:tabLst/>
              <a:defRPr/>
            </a:pPr>
            <a:endParaRPr lang="de-DE" noProof="1" smtClean="0"/>
          </a:p>
          <a:p>
            <a:pPr marL="0" marR="0" indent="0" algn="l" defTabSz="914400" rtl="0" eaLnBrk="1" fontAlgn="auto" latinLnBrk="0" hangingPunct="1">
              <a:lnSpc>
                <a:spcPct val="100000"/>
              </a:lnSpc>
              <a:spcBef>
                <a:spcPts val="0"/>
              </a:spcBef>
              <a:spcAft>
                <a:spcPts val="0"/>
              </a:spcAft>
              <a:buClrTx/>
              <a:buSzTx/>
              <a:buFontTx/>
              <a:buNone/>
              <a:tabLst/>
              <a:defRPr/>
            </a:pPr>
            <a:r>
              <a:rPr lang="de-DE" noProof="1" smtClean="0"/>
              <a:t>Complete revision of the baskets and pricing every 4-5 years (2019?): </a:t>
            </a:r>
            <a:r>
              <a:rPr lang="en-US" dirty="0" smtClean="0"/>
              <a:t>Also</a:t>
            </a:r>
            <a:r>
              <a:rPr lang="en-US" baseline="0" dirty="0" smtClean="0"/>
              <a:t> to include </a:t>
            </a:r>
            <a:r>
              <a:rPr lang="en-US" dirty="0" smtClean="0"/>
              <a:t>the changes induced by social policy</a:t>
            </a:r>
            <a:r>
              <a:rPr lang="en-US" baseline="0" dirty="0" smtClean="0"/>
              <a:t> reforms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18</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err="1" smtClean="0"/>
              <a:t>We</a:t>
            </a:r>
            <a:r>
              <a:rPr lang="fr-LU" dirty="0" smtClean="0"/>
              <a:t> </a:t>
            </a:r>
            <a:r>
              <a:rPr lang="fr-LU" dirty="0" err="1" smtClean="0"/>
              <a:t>started</a:t>
            </a:r>
            <a:r>
              <a:rPr lang="fr-LU" dirty="0" smtClean="0"/>
              <a:t> long time </a:t>
            </a:r>
            <a:r>
              <a:rPr lang="fr-LU" dirty="0" err="1" smtClean="0"/>
              <a:t>ago</a:t>
            </a:r>
            <a:r>
              <a:rPr lang="fr-LU" dirty="0" smtClean="0"/>
              <a:t> </a:t>
            </a:r>
            <a:r>
              <a:rPr lang="fr-LU" dirty="0" err="1" smtClean="0"/>
              <a:t>with</a:t>
            </a:r>
            <a:r>
              <a:rPr lang="fr-LU" dirty="0" smtClean="0"/>
              <a:t> a pilot</a:t>
            </a:r>
          </a:p>
          <a:p>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4</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err="1" smtClean="0"/>
              <a:t>Operational</a:t>
            </a:r>
            <a:r>
              <a:rPr lang="fr-LU" baseline="0" dirty="0" smtClean="0"/>
              <a:t> </a:t>
            </a:r>
            <a:r>
              <a:rPr lang="fr-LU" baseline="0" dirty="0" err="1" smtClean="0"/>
              <a:t>work</a:t>
            </a:r>
            <a:r>
              <a:rPr lang="fr-LU" baseline="0" dirty="0" smtClean="0"/>
              <a:t> </a:t>
            </a:r>
            <a:r>
              <a:rPr lang="fr-LU" baseline="0" dirty="0" err="1" smtClean="0"/>
              <a:t>done</a:t>
            </a:r>
            <a:r>
              <a:rPr lang="fr-LU" baseline="0" dirty="0" smtClean="0"/>
              <a:t> by STATEC: 1 </a:t>
            </a:r>
            <a:r>
              <a:rPr lang="fr-LU" baseline="0" dirty="0" err="1" smtClean="0"/>
              <a:t>person</a:t>
            </a:r>
            <a:r>
              <a:rPr lang="fr-LU" baseline="0" dirty="0" smtClean="0"/>
              <a:t> full time </a:t>
            </a:r>
            <a:r>
              <a:rPr lang="fr-LU" baseline="0" dirty="0" err="1" smtClean="0"/>
              <a:t>equivalent</a:t>
            </a:r>
            <a:endParaRPr lang="fr-LU" baseline="0" dirty="0" smtClean="0"/>
          </a:p>
          <a:p>
            <a:endParaRPr lang="fr-LU" baseline="0" dirty="0" smtClean="0"/>
          </a:p>
          <a:p>
            <a:r>
              <a:rPr lang="fr-LU" baseline="0" dirty="0" err="1" smtClean="0"/>
              <a:t>Steering</a:t>
            </a:r>
            <a:r>
              <a:rPr lang="fr-LU" baseline="0" dirty="0" smtClean="0"/>
              <a:t> groups to </a:t>
            </a:r>
            <a:r>
              <a:rPr lang="fr-LU" baseline="0" dirty="0" err="1" smtClean="0"/>
              <a:t>validate</a:t>
            </a:r>
            <a:r>
              <a:rPr lang="fr-LU" baseline="0" dirty="0" smtClean="0"/>
              <a:t> the </a:t>
            </a:r>
            <a:r>
              <a:rPr lang="fr-LU" baseline="0" dirty="0" err="1" smtClean="0"/>
              <a:t>choices</a:t>
            </a:r>
            <a:r>
              <a:rPr lang="fr-LU" baseline="0" dirty="0" smtClean="0"/>
              <a:t> in </a:t>
            </a:r>
            <a:r>
              <a:rPr lang="fr-LU" baseline="0" dirty="0" err="1" smtClean="0"/>
              <a:t>some</a:t>
            </a:r>
            <a:r>
              <a:rPr lang="fr-LU" baseline="0" dirty="0" smtClean="0"/>
              <a:t> cases more </a:t>
            </a:r>
            <a:r>
              <a:rPr lang="fr-LU" baseline="0" dirty="0" err="1" smtClean="0"/>
              <a:t>difficult</a:t>
            </a:r>
            <a:r>
              <a:rPr lang="fr-LU" baseline="0" dirty="0" smtClean="0"/>
              <a:t> (</a:t>
            </a:r>
            <a:r>
              <a:rPr lang="fr-LU" baseline="0" dirty="0" err="1" smtClean="0"/>
              <a:t>example</a:t>
            </a:r>
            <a:r>
              <a:rPr lang="fr-LU" baseline="0" dirty="0" smtClean="0"/>
              <a:t> </a:t>
            </a:r>
            <a:r>
              <a:rPr lang="fr-LU" baseline="0" dirty="0" err="1" smtClean="0"/>
              <a:t>housing</a:t>
            </a:r>
            <a:r>
              <a:rPr lang="fr-LU" baseline="0" dirty="0" smtClean="0"/>
              <a:t>)</a:t>
            </a:r>
          </a:p>
          <a:p>
            <a:endParaRPr lang="fr-LU" baseline="0" dirty="0" smtClean="0"/>
          </a:p>
          <a:p>
            <a:r>
              <a:rPr lang="fr-LU" dirty="0" smtClean="0"/>
              <a:t>Focus</a:t>
            </a:r>
            <a:r>
              <a:rPr lang="fr-LU" baseline="0" dirty="0" smtClean="0"/>
              <a:t> groups of people in </a:t>
            </a:r>
            <a:r>
              <a:rPr lang="fr-LU" baseline="0" dirty="0" err="1" smtClean="0"/>
              <a:t>difficult</a:t>
            </a:r>
            <a:r>
              <a:rPr lang="fr-LU" baseline="0" dirty="0" smtClean="0"/>
              <a:t> situations: </a:t>
            </a:r>
          </a:p>
          <a:p>
            <a:r>
              <a:rPr lang="en-GB" sz="1200" i="1" kern="1200" dirty="0" smtClean="0">
                <a:solidFill>
                  <a:schemeClr val="tx1"/>
                </a:solidFill>
                <a:effectLst/>
                <a:latin typeface="+mn-lt"/>
                <a:ea typeface="+mn-ea"/>
                <a:cs typeface="+mn-cs"/>
              </a:rPr>
              <a:t>So people experiencing poverty were part of the process</a:t>
            </a:r>
            <a:endParaRPr lang="fr-LU" dirty="0" smtClean="0"/>
          </a:p>
          <a:p>
            <a:endParaRPr lang="fr-LU" dirty="0" smtClean="0"/>
          </a:p>
          <a:p>
            <a:r>
              <a:rPr lang="en-US" dirty="0" smtClean="0"/>
              <a:t>-Focus groups Help build some baskets (social life) </a:t>
            </a:r>
          </a:p>
          <a:p>
            <a:r>
              <a:rPr lang="en-US" dirty="0" smtClean="0"/>
              <a:t>-Check social acceptability of baskets</a:t>
            </a:r>
            <a:endParaRPr lang="fr-LU" dirty="0" smtClean="0"/>
          </a:p>
          <a:p>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focus groups to check basic assumptions of the project and discuss food basket (December 2014)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focus groups to discuss social life baskets, children's needs and lifelong learning (April-May 2016)</a:t>
            </a:r>
          </a:p>
          <a:p>
            <a:endParaRPr lang="en-GB" noProof="0" dirty="0"/>
          </a:p>
        </p:txBody>
      </p:sp>
      <p:sp>
        <p:nvSpPr>
          <p:cNvPr id="4" name="Slide Number Placeholder 3"/>
          <p:cNvSpPr>
            <a:spLocks noGrp="1"/>
          </p:cNvSpPr>
          <p:nvPr>
            <p:ph type="sldNum" sz="quarter" idx="10"/>
          </p:nvPr>
        </p:nvSpPr>
        <p:spPr/>
        <p:txBody>
          <a:bodyPr/>
          <a:lstStyle/>
          <a:p>
            <a:fld id="{6721B06A-7339-E24D-97F1-1166D7F3B06A}" type="slidenum">
              <a:rPr lang="de-DE" smtClean="0"/>
              <a:t>5</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data sources to define the contents of the baskets </a:t>
            </a:r>
          </a:p>
          <a:p>
            <a:r>
              <a:rPr lang="en-US" dirty="0" smtClean="0"/>
              <a:t>-International and national legal standards </a:t>
            </a:r>
          </a:p>
          <a:p>
            <a:r>
              <a:rPr lang="en-US" dirty="0" smtClean="0"/>
              <a:t>-Scientific research and expert knowledge </a:t>
            </a:r>
          </a:p>
          <a:p>
            <a:r>
              <a:rPr lang="en-US" dirty="0" smtClean="0"/>
              <a:t>-Focus groups Help build some baskets (social life) </a:t>
            </a:r>
          </a:p>
          <a:p>
            <a:r>
              <a:rPr lang="en-US" dirty="0" smtClean="0"/>
              <a:t>-Check social acceptability of baskets</a:t>
            </a:r>
            <a:endParaRPr lang="fr-LU" dirty="0" smtClean="0"/>
          </a:p>
          <a:p>
            <a:endParaRPr lang="fr-LU" dirty="0" smtClean="0"/>
          </a:p>
          <a:p>
            <a:endParaRPr lang="fr-LU" dirty="0" smtClean="0"/>
          </a:p>
          <a:p>
            <a:r>
              <a:rPr lang="en-GB" noProof="0" dirty="0" smtClean="0"/>
              <a:t>Needs</a:t>
            </a:r>
            <a:r>
              <a:rPr lang="fr-LU" dirty="0" smtClean="0"/>
              <a:t> for </a:t>
            </a:r>
            <a:r>
              <a:rPr lang="fr-LU" dirty="0" err="1" smtClean="0"/>
              <a:t>food</a:t>
            </a:r>
            <a:r>
              <a:rPr lang="fr-LU" dirty="0" smtClean="0"/>
              <a:t> are </a:t>
            </a:r>
            <a:r>
              <a:rPr lang="fr-LU" dirty="0" err="1" smtClean="0"/>
              <a:t>quite</a:t>
            </a:r>
            <a:r>
              <a:rPr lang="fr-LU" baseline="0" dirty="0" smtClean="0"/>
              <a:t> </a:t>
            </a:r>
            <a:r>
              <a:rPr lang="fr-LU" baseline="0" dirty="0" err="1" smtClean="0"/>
              <a:t>easy</a:t>
            </a:r>
            <a:r>
              <a:rPr lang="fr-LU" baseline="0" dirty="0" smtClean="0"/>
              <a:t> </a:t>
            </a:r>
            <a:r>
              <a:rPr lang="fr-LU" baseline="0" dirty="0" err="1" smtClean="0"/>
              <a:t>define</a:t>
            </a:r>
            <a:r>
              <a:rPr lang="fr-LU" baseline="0" dirty="0" smtClean="0"/>
              <a:t>: international </a:t>
            </a:r>
            <a:r>
              <a:rPr lang="fr-LU" baseline="0" dirty="0" err="1" smtClean="0"/>
              <a:t>norms</a:t>
            </a:r>
            <a:r>
              <a:rPr lang="fr-LU" baseline="0" dirty="0" smtClean="0"/>
              <a:t> and recommandations by World Heath organisation</a:t>
            </a:r>
          </a:p>
          <a:p>
            <a:endParaRPr lang="fr-LU" baseline="0" dirty="0" smtClean="0"/>
          </a:p>
          <a:p>
            <a:r>
              <a:rPr lang="fr-LU" baseline="0" dirty="0" smtClean="0"/>
              <a:t>Pricing: </a:t>
            </a:r>
          </a:p>
          <a:p>
            <a:pPr marL="171450" indent="-171450">
              <a:buFont typeface="Arial" panose="020B0604020202020204" pitchFamily="34" charset="0"/>
              <a:buChar char="•"/>
            </a:pPr>
            <a:r>
              <a:rPr lang="fr-LU" baseline="0" dirty="0" smtClean="0"/>
              <a:t>Not the </a:t>
            </a:r>
            <a:r>
              <a:rPr lang="fr-LU" baseline="0" dirty="0" err="1" smtClean="0"/>
              <a:t>cheapest</a:t>
            </a:r>
            <a:r>
              <a:rPr lang="fr-LU" baseline="0" dirty="0" smtClean="0"/>
              <a:t> </a:t>
            </a:r>
            <a:r>
              <a:rPr lang="fr-LU" baseline="0" dirty="0" err="1" smtClean="0"/>
              <a:t>product</a:t>
            </a:r>
            <a:r>
              <a:rPr lang="fr-LU" baseline="0" dirty="0" smtClean="0"/>
              <a:t>, but the second </a:t>
            </a:r>
            <a:r>
              <a:rPr lang="fr-LU" baseline="0" dirty="0" err="1" smtClean="0"/>
              <a:t>cheapest</a:t>
            </a:r>
            <a:r>
              <a:rPr lang="fr-LU" baseline="0" dirty="0" smtClean="0"/>
              <a:t> </a:t>
            </a:r>
            <a:r>
              <a:rPr lang="fr-LU" baseline="0" dirty="0" err="1" smtClean="0"/>
              <a:t>allow</a:t>
            </a:r>
            <a:r>
              <a:rPr lang="fr-LU" baseline="0" dirty="0" smtClean="0"/>
              <a:t> for </a:t>
            </a:r>
            <a:r>
              <a:rPr lang="fr-LU" baseline="0" dirty="0" err="1" smtClean="0"/>
              <a:t>some</a:t>
            </a:r>
            <a:r>
              <a:rPr lang="fr-LU" baseline="0" dirty="0" smtClean="0"/>
              <a:t> </a:t>
            </a:r>
            <a:r>
              <a:rPr lang="fr-LU" baseline="0" dirty="0" err="1" smtClean="0"/>
              <a:t>flexibility</a:t>
            </a:r>
            <a:r>
              <a:rPr lang="fr-LU" baseline="0" dirty="0" smtClean="0"/>
              <a:t> in the </a:t>
            </a:r>
            <a:r>
              <a:rPr lang="fr-LU" baseline="0" dirty="0" err="1" smtClean="0"/>
              <a:t>choices</a:t>
            </a:r>
            <a:endParaRPr lang="fr-LU" baseline="0" dirty="0" smtClean="0"/>
          </a:p>
          <a:p>
            <a:pPr marL="171450" indent="-171450">
              <a:buFont typeface="Arial" panose="020B0604020202020204" pitchFamily="34" charset="0"/>
              <a:buChar char="•"/>
            </a:pPr>
            <a:r>
              <a:rPr lang="fr-LU" baseline="0" dirty="0" err="1" smtClean="0"/>
              <a:t>Some</a:t>
            </a:r>
            <a:r>
              <a:rPr lang="fr-LU" baseline="0" dirty="0" smtClean="0"/>
              <a:t> </a:t>
            </a:r>
            <a:r>
              <a:rPr lang="fr-LU" baseline="0" dirty="0" err="1" smtClean="0"/>
              <a:t>prices</a:t>
            </a:r>
            <a:r>
              <a:rPr lang="fr-LU" baseline="0" dirty="0" smtClean="0"/>
              <a:t> are </a:t>
            </a:r>
            <a:r>
              <a:rPr lang="fr-LU" baseline="0" dirty="0" err="1" smtClean="0"/>
              <a:t>regulated</a:t>
            </a:r>
            <a:r>
              <a:rPr lang="fr-LU" baseline="0" dirty="0" smtClean="0"/>
              <a:t> and </a:t>
            </a:r>
            <a:r>
              <a:rPr lang="fr-LU" baseline="0" dirty="0" err="1" smtClean="0"/>
              <a:t>therfore</a:t>
            </a:r>
            <a:r>
              <a:rPr lang="fr-LU" baseline="0" dirty="0" smtClean="0"/>
              <a:t> straight </a:t>
            </a:r>
            <a:r>
              <a:rPr lang="fr-LU" baseline="0" dirty="0" err="1" smtClean="0"/>
              <a:t>forward</a:t>
            </a:r>
            <a:r>
              <a:rPr lang="fr-LU" baseline="0" dirty="0" smtClean="0"/>
              <a:t> (i.e. public transport)</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6</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6721B06A-7339-E24D-97F1-1166D7F3B06A}" type="slidenum">
              <a:rPr lang="de-DE" smtClean="0"/>
              <a:t>7</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err="1" smtClean="0"/>
              <a:t>Housing</a:t>
            </a:r>
            <a:r>
              <a:rPr lang="fr-LU" dirty="0" smtClean="0"/>
              <a:t> and </a:t>
            </a:r>
            <a:r>
              <a:rPr lang="fr-LU" dirty="0" err="1" smtClean="0"/>
              <a:t>food</a:t>
            </a:r>
            <a:r>
              <a:rPr lang="fr-LU" baseline="0" dirty="0" smtClean="0"/>
              <a:t> </a:t>
            </a:r>
            <a:r>
              <a:rPr lang="fr-LU" baseline="0" dirty="0" err="1" smtClean="0"/>
              <a:t>alone</a:t>
            </a:r>
            <a:r>
              <a:rPr lang="fr-LU" baseline="0" dirty="0" smtClean="0"/>
              <a:t> </a:t>
            </a:r>
            <a:r>
              <a:rPr lang="fr-LU" baseline="0" dirty="0" err="1" smtClean="0"/>
              <a:t>represent</a:t>
            </a:r>
            <a:r>
              <a:rPr lang="fr-LU" baseline="0" dirty="0" smtClean="0"/>
              <a:t> 60% of the total budget</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8</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6721B06A-7339-E24D-97F1-1166D7F3B06A}" type="slidenum">
              <a:rPr lang="de-DE" smtClean="0"/>
              <a:t>10</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couple with two children would need 4 079 euros per month provided they rent their housing in urban centers, outside the capital and make most of their trips by public transport.</a:t>
            </a:r>
          </a:p>
          <a:p>
            <a:endParaRPr lang="en-US" dirty="0" smtClean="0"/>
          </a:p>
          <a:p>
            <a:r>
              <a:rPr lang="en-US" dirty="0" smtClean="0"/>
              <a:t>A man living with his 10-year-old son under the same conditions and a woman living with her 14-year-old daughter would require 2</a:t>
            </a:r>
            <a:r>
              <a:rPr lang="en-US" baseline="0" dirty="0" smtClean="0"/>
              <a:t> </a:t>
            </a:r>
            <a:r>
              <a:rPr lang="en-US" dirty="0" smtClean="0"/>
              <a:t>621 euros and 2</a:t>
            </a:r>
            <a:r>
              <a:rPr lang="en-US" baseline="0" dirty="0" smtClean="0"/>
              <a:t> </a:t>
            </a:r>
            <a:r>
              <a:rPr lang="en-US" dirty="0" smtClean="0"/>
              <a:t>724 euros per month respectively.</a:t>
            </a:r>
          </a:p>
          <a:p>
            <a:endParaRPr lang="en-US" dirty="0" smtClean="0"/>
          </a:p>
          <a:p>
            <a:r>
              <a:rPr lang="en-US" dirty="0" smtClean="0"/>
              <a:t>For a single man, this reference budget would amount to 2 004 euros against 1 988 euros for the single woman. The couple without children meanwhile would need 2 707 euros per month to live decently.</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11</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reference family e of 4 people would need 1 542 euros to rent a flat of 100 m2 in an urban environment in LU</a:t>
            </a:r>
            <a:br>
              <a:rPr lang="en-US" dirty="0" smtClean="0"/>
            </a:br>
            <a:r>
              <a:rPr lang="en-US" dirty="0" smtClean="0"/>
              <a:t>Assuming that our reference family does not follow a diet, does not suffer from allergies and that the majority of lunch is taken in the canteen</a:t>
            </a:r>
            <a:r>
              <a:rPr lang="en-US" baseline="0" dirty="0" smtClean="0"/>
              <a:t> </a:t>
            </a:r>
            <a:r>
              <a:rPr lang="en-US" dirty="0" smtClean="0"/>
              <a:t>and the dinner in the evening is taken at home at home, she would need 922 euros per month for eating.</a:t>
            </a:r>
            <a:br>
              <a:rPr lang="en-US" dirty="0" smtClean="0"/>
            </a:br>
            <a:r>
              <a:rPr lang="en-US" dirty="0" smtClean="0"/>
              <a:t>The budget for "participating in social life" allocated to our family, would amount to 559 euros per month. It includes cultural and sports activities as well as 6 times a year</a:t>
            </a:r>
            <a:r>
              <a:rPr lang="en-US" baseline="0" dirty="0" smtClean="0"/>
              <a:t> dinning out in a</a:t>
            </a:r>
            <a:r>
              <a:rPr lang="en-US" dirty="0" smtClean="0"/>
              <a:t> restaurant and a budget to invite friends at home.</a:t>
            </a:r>
            <a:endParaRPr lang="fr-LU" dirty="0" smtClean="0"/>
          </a:p>
          <a:p>
            <a:endParaRPr lang="fr-LU" dirty="0" smtClean="0"/>
          </a:p>
          <a:p>
            <a:r>
              <a:rPr lang="fr-LU" dirty="0" err="1" smtClean="0"/>
              <a:t>Housing</a:t>
            </a:r>
            <a:r>
              <a:rPr lang="fr-LU" dirty="0" smtClean="0"/>
              <a:t> </a:t>
            </a:r>
            <a:r>
              <a:rPr lang="fr-LU" dirty="0" err="1" smtClean="0"/>
              <a:t>is</a:t>
            </a:r>
            <a:r>
              <a:rPr lang="fr-LU" dirty="0" smtClean="0"/>
              <a:t> </a:t>
            </a:r>
            <a:r>
              <a:rPr lang="fr-LU" dirty="0" err="1" smtClean="0"/>
              <a:t>even</a:t>
            </a:r>
            <a:r>
              <a:rPr lang="fr-LU" dirty="0" smtClean="0"/>
              <a:t> more import </a:t>
            </a:r>
            <a:r>
              <a:rPr lang="fr-LU" dirty="0" err="1" smtClean="0"/>
              <a:t>than</a:t>
            </a:r>
            <a:r>
              <a:rPr lang="fr-LU" dirty="0" smtClean="0"/>
              <a:t> in</a:t>
            </a:r>
            <a:r>
              <a:rPr lang="fr-LU" baseline="0" dirty="0" smtClean="0"/>
              <a:t> 2016 (+1% </a:t>
            </a:r>
            <a:r>
              <a:rPr lang="fr-LU" baseline="0" dirty="0" err="1" smtClean="0"/>
              <a:t>share</a:t>
            </a:r>
            <a:r>
              <a:rPr lang="fr-LU" baseline="0" dirty="0" smtClean="0"/>
              <a:t> in the total basket) and </a:t>
            </a:r>
            <a:r>
              <a:rPr lang="fr-LU" baseline="0" dirty="0" err="1" smtClean="0"/>
              <a:t>Children’s</a:t>
            </a:r>
            <a:r>
              <a:rPr lang="fr-LU" baseline="0" dirty="0" smtClean="0"/>
              <a:t> </a:t>
            </a:r>
            <a:r>
              <a:rPr lang="fr-LU" baseline="0" dirty="0" err="1" smtClean="0"/>
              <a:t>needs</a:t>
            </a:r>
            <a:r>
              <a:rPr lang="fr-LU" baseline="0" dirty="0" smtClean="0"/>
              <a:t> (-1% </a:t>
            </a:r>
            <a:r>
              <a:rPr lang="fr-LU" baseline="0" dirty="0" err="1" smtClean="0"/>
              <a:t>share</a:t>
            </a:r>
            <a:r>
              <a:rPr lang="fr-LU" baseline="0" dirty="0" smtClean="0"/>
              <a:t> in the total basket – </a:t>
            </a:r>
            <a:r>
              <a:rPr lang="fr-LU" baseline="0" dirty="0" err="1" smtClean="0"/>
              <a:t>reform</a:t>
            </a:r>
            <a:r>
              <a:rPr lang="fr-LU" baseline="0" dirty="0" smtClean="0"/>
              <a:t> of the </a:t>
            </a:r>
            <a:r>
              <a:rPr lang="fr-LU" baseline="0" dirty="0" err="1" smtClean="0"/>
              <a:t>children’s</a:t>
            </a:r>
            <a:r>
              <a:rPr lang="fr-LU" baseline="0" dirty="0" smtClean="0"/>
              <a:t> day care system. </a:t>
            </a:r>
            <a:r>
              <a:rPr lang="en-US" dirty="0" smtClean="0"/>
              <a:t>the system is more generous</a:t>
            </a:r>
            <a:r>
              <a:rPr lang="fr-LU" baseline="0" dirty="0" smtClean="0"/>
              <a:t> in 2018 </a:t>
            </a:r>
            <a:r>
              <a:rPr lang="fr-LU" baseline="0" dirty="0" err="1" smtClean="0"/>
              <a:t>than</a:t>
            </a:r>
            <a:r>
              <a:rPr lang="fr-LU" baseline="0" dirty="0" smtClean="0"/>
              <a:t> in 2016</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12</a:t>
            </a:fld>
            <a:endParaRPr lang="de-DE"/>
          </a:p>
        </p:txBody>
      </p:sp>
    </p:spTree>
    <p:extLst>
      <p:ext uri="{BB962C8B-B14F-4D97-AF65-F5344CB8AC3E}">
        <p14:creationId xmlns:p14="http://schemas.microsoft.com/office/powerpoint/2010/main" val="150704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2"/>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elplatzhalter 1"/>
          <p:cNvSpPr>
            <a:spLocks noGrp="1"/>
          </p:cNvSpPr>
          <p:nvPr>
            <p:ph type="title" hasCustomPrompt="1"/>
          </p:nvPr>
        </p:nvSpPr>
        <p:spPr>
          <a:xfrm>
            <a:off x="457200" y="3072015"/>
            <a:ext cx="8229600" cy="855618"/>
          </a:xfrm>
          <a:prstGeom prst="rect">
            <a:avLst/>
          </a:prstGeom>
        </p:spPr>
        <p:txBody>
          <a:bodyPr vert="horz" lIns="91440" tIns="45720" rIns="91440" bIns="45720" rtlCol="0" anchor="ctr">
            <a:noAutofit/>
          </a:bodyPr>
          <a:lstStyle>
            <a:lvl1pPr>
              <a:defRPr sz="2800" b="1" cap="none" baseline="0">
                <a:solidFill>
                  <a:schemeClr val="bg1"/>
                </a:solidFill>
                <a:latin typeface="Geogrotesque Medium" charset="0"/>
              </a:defRPr>
            </a:lvl1pPr>
          </a:lstStyle>
          <a:p>
            <a:r>
              <a:rPr lang="de-DE" noProof="1" smtClean="0"/>
              <a:t>Titre</a:t>
            </a:r>
            <a:br>
              <a:rPr lang="de-DE" noProof="1" smtClean="0"/>
            </a:br>
            <a:r>
              <a:rPr lang="de-DE" noProof="1" smtClean="0"/>
              <a:t>Sous-titre</a:t>
            </a:r>
            <a:endParaRPr lang="de-DE" noProof="1"/>
          </a:p>
        </p:txBody>
      </p:sp>
      <p:cxnSp>
        <p:nvCxnSpPr>
          <p:cNvPr id="4" name="Gerade Verbindung 3"/>
          <p:cNvCxnSpPr/>
          <p:nvPr userDrawn="1"/>
        </p:nvCxnSpPr>
        <p:spPr>
          <a:xfrm>
            <a:off x="457200" y="2775978"/>
            <a:ext cx="416943"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Bild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017" y="1823606"/>
            <a:ext cx="2730928" cy="612264"/>
          </a:xfrm>
          <a:prstGeom prst="rect">
            <a:avLst/>
          </a:prstGeom>
        </p:spPr>
      </p:pic>
    </p:spTree>
    <p:extLst>
      <p:ext uri="{BB962C8B-B14F-4D97-AF65-F5344CB8AC3E}">
        <p14:creationId xmlns:p14="http://schemas.microsoft.com/office/powerpoint/2010/main" val="2140169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chemeClr val="tx1"/>
        </a:solidFill>
        <a:effectLst/>
      </p:bgPr>
    </p:bg>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3996"/>
            <a:ext cx="9144000" cy="4261104"/>
          </a:xfrm>
          <a:prstGeom prst="rect">
            <a:avLst/>
          </a:prstGeom>
        </p:spPr>
      </p:pic>
      <p:sp>
        <p:nvSpPr>
          <p:cNvPr id="13" name="Untertitel 2"/>
          <p:cNvSpPr txBox="1">
            <a:spLocks/>
          </p:cNvSpPr>
          <p:nvPr userDrawn="1"/>
        </p:nvSpPr>
        <p:spPr>
          <a:xfrm>
            <a:off x="5911702" y="4231758"/>
            <a:ext cx="2775097" cy="466059"/>
          </a:xfrm>
          <a:prstGeom prst="rect">
            <a:avLst/>
          </a:prstGeom>
        </p:spPr>
        <p:txBody>
          <a:bodyPr vert="horz" lIns="91440" tIns="45720" rIns="91440" bIns="45720" numCol="2" spcCol="288000" rtlCol="0">
            <a:noAutofit/>
          </a:bodyPr>
          <a:lstStyle>
            <a:lvl1pPr marL="0" indent="0" algn="l" defTabSz="457200" rtl="0" eaLnBrk="1" latinLnBrk="0" hangingPunct="1">
              <a:spcBef>
                <a:spcPct val="20000"/>
              </a:spcBef>
              <a:buFont typeface="Arial"/>
              <a:buNone/>
              <a:defRPr sz="1000" b="0" kern="1200" baseline="0">
                <a:solidFill>
                  <a:schemeClr val="tx1"/>
                </a:solidFill>
                <a:latin typeface="Vista Slab OT"/>
                <a:ea typeface="+mn-ea"/>
                <a:cs typeface="Vista Slab OT"/>
              </a:defRPr>
            </a:lvl1pPr>
            <a:lvl2pPr marL="457200" indent="0" algn="ctr" defTabSz="457200" rtl="0" eaLnBrk="1" latinLnBrk="0" hangingPunct="1">
              <a:spcBef>
                <a:spcPct val="20000"/>
              </a:spcBef>
              <a:buFont typeface="Arial"/>
              <a:buNone/>
              <a:defRPr sz="2400" b="0" kern="1200">
                <a:solidFill>
                  <a:schemeClr val="tx1">
                    <a:tint val="75000"/>
                  </a:schemeClr>
                </a:solidFill>
                <a:latin typeface="Vista Slab OT"/>
                <a:ea typeface="+mn-ea"/>
                <a:cs typeface="Vista Slab OT"/>
              </a:defRPr>
            </a:lvl2pPr>
            <a:lvl3pPr marL="914400" indent="0" algn="ctr" defTabSz="457200" rtl="0" eaLnBrk="1" latinLnBrk="0" hangingPunct="1">
              <a:spcBef>
                <a:spcPct val="20000"/>
              </a:spcBef>
              <a:buFont typeface="Arial"/>
              <a:buNone/>
              <a:defRPr sz="2000" b="0" kern="1200">
                <a:solidFill>
                  <a:schemeClr val="tx1">
                    <a:tint val="75000"/>
                  </a:schemeClr>
                </a:solidFill>
                <a:latin typeface="Vista Slab OT"/>
                <a:ea typeface="+mn-ea"/>
                <a:cs typeface="Vista Slab OT"/>
              </a:defRPr>
            </a:lvl3pPr>
            <a:lvl4pPr marL="1371600" indent="0" algn="ctr" defTabSz="457200" rtl="0" eaLnBrk="1" latinLnBrk="0" hangingPunct="1">
              <a:spcBef>
                <a:spcPct val="20000"/>
              </a:spcBef>
              <a:buFont typeface="Arial"/>
              <a:buNone/>
              <a:defRPr sz="1800" b="0" kern="1200">
                <a:solidFill>
                  <a:schemeClr val="tx1">
                    <a:tint val="75000"/>
                  </a:schemeClr>
                </a:solidFill>
                <a:latin typeface="Vista Slab OT"/>
                <a:ea typeface="+mn-ea"/>
                <a:cs typeface="Vista Slab OT"/>
              </a:defRPr>
            </a:lvl4pPr>
            <a:lvl5pPr marL="1828800" indent="0" algn="ctr" defTabSz="457200" rtl="0" eaLnBrk="1" latinLnBrk="0" hangingPunct="1">
              <a:spcBef>
                <a:spcPct val="20000"/>
              </a:spcBef>
              <a:buFont typeface="Arial"/>
              <a:buNone/>
              <a:defRPr sz="1800" b="0" kern="1200">
                <a:solidFill>
                  <a:schemeClr val="tx1">
                    <a:tint val="75000"/>
                  </a:schemeClr>
                </a:solidFill>
                <a:latin typeface="Vista Slab OT"/>
                <a:ea typeface="+mn-ea"/>
                <a:cs typeface="Vista Slab O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000" b="0" kern="1200" baseline="0" noProof="1" smtClean="0">
                <a:solidFill>
                  <a:schemeClr val="bg1"/>
                </a:solidFill>
                <a:effectLst/>
                <a:latin typeface="Geogrotesque Medium" charset="0"/>
                <a:ea typeface="+mn-ea"/>
                <a:cs typeface="Vista Slab OT"/>
              </a:rPr>
              <a:t>13, rue Erasme</a:t>
            </a:r>
          </a:p>
          <a:p>
            <a:r>
              <a:rPr lang="de-DE" sz="1000" b="0" kern="1200" baseline="0" noProof="1" smtClean="0">
                <a:solidFill>
                  <a:schemeClr val="bg1"/>
                </a:solidFill>
                <a:effectLst/>
                <a:latin typeface="Geogrotesque Medium" charset="0"/>
                <a:ea typeface="+mn-ea"/>
                <a:cs typeface="Vista Slab OT"/>
              </a:rPr>
              <a:t>L-1468 Luxembourg</a:t>
            </a:r>
          </a:p>
          <a:p>
            <a:r>
              <a:rPr lang="de-DE" sz="1000" b="0" kern="1200" baseline="0" noProof="1" smtClean="0">
                <a:solidFill>
                  <a:schemeClr val="bg1"/>
                </a:solidFill>
                <a:effectLst/>
                <a:latin typeface="Geogrotesque Medium" charset="0"/>
                <a:ea typeface="+mn-ea"/>
                <a:cs typeface="Vista Slab OT"/>
              </a:rPr>
              <a:t>info@statec.etat.lu</a:t>
            </a:r>
          </a:p>
          <a:p>
            <a:r>
              <a:rPr lang="de-DE" sz="1000" b="0" kern="1200" baseline="0" noProof="1" smtClean="0">
                <a:solidFill>
                  <a:schemeClr val="bg1"/>
                </a:solidFill>
                <a:effectLst/>
                <a:latin typeface="Geogrotesque Medium" charset="0"/>
                <a:ea typeface="+mn-ea"/>
                <a:cs typeface="Vista Slab OT"/>
              </a:rPr>
              <a:t>statec.lu</a:t>
            </a:r>
            <a:endParaRPr lang="de-DE" sz="1000" b="0" kern="1200" baseline="0" noProof="1">
              <a:solidFill>
                <a:schemeClr val="bg1"/>
              </a:solidFill>
              <a:effectLst/>
              <a:latin typeface="Geogrotesque Medium" charset="0"/>
              <a:ea typeface="+mn-ea"/>
              <a:cs typeface="Vista Slab OT"/>
            </a:endParaRPr>
          </a:p>
        </p:txBody>
      </p:sp>
      <p:pic>
        <p:nvPicPr>
          <p:cNvPr id="5" name="Bild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592" y="424252"/>
            <a:ext cx="1801368" cy="829056"/>
          </a:xfrm>
          <a:prstGeom prst="rect">
            <a:avLst/>
          </a:prstGeom>
        </p:spPr>
      </p:pic>
    </p:spTree>
    <p:extLst>
      <p:ext uri="{BB962C8B-B14F-4D97-AF65-F5344CB8AC3E}">
        <p14:creationId xmlns:p14="http://schemas.microsoft.com/office/powerpoint/2010/main" val="17020588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sp>
        <p:nvSpPr>
          <p:cNvPr id="2" name="Rechteck 1"/>
          <p:cNvSpPr/>
          <p:nvPr userDrawn="1"/>
        </p:nvSpPr>
        <p:spPr>
          <a:xfrm>
            <a:off x="0" y="0"/>
            <a:ext cx="9144000" cy="51435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itelplatzhalter 1"/>
          <p:cNvSpPr>
            <a:spLocks noGrp="1"/>
          </p:cNvSpPr>
          <p:nvPr>
            <p:ph type="title"/>
          </p:nvPr>
        </p:nvSpPr>
        <p:spPr>
          <a:xfrm>
            <a:off x="457200" y="1680643"/>
            <a:ext cx="8229600" cy="895100"/>
          </a:xfrm>
          <a:prstGeom prst="rect">
            <a:avLst/>
          </a:prstGeom>
        </p:spPr>
        <p:txBody>
          <a:bodyPr vert="horz" lIns="0" tIns="0" rIns="0" bIns="0" rtlCol="0" anchor="b" anchorCtr="0">
            <a:normAutofit/>
          </a:bodyPr>
          <a:lstStyle>
            <a:lvl1pPr>
              <a:defRPr>
                <a:solidFill>
                  <a:srgbClr val="000000"/>
                </a:solidFill>
              </a:defRPr>
            </a:lvl1pPr>
          </a:lstStyle>
          <a:p>
            <a:r>
              <a:rPr lang="de-DE" noProof="1" smtClean="0"/>
              <a:t>MASTERTITELFORMAT </a:t>
            </a:r>
            <a:br>
              <a:rPr lang="de-DE" noProof="1" smtClean="0"/>
            </a:br>
            <a:r>
              <a:rPr lang="de-DE" noProof="1" smtClean="0"/>
              <a:t>BEARBEITEN</a:t>
            </a:r>
            <a:endParaRPr lang="de-DE" noProof="1"/>
          </a:p>
        </p:txBody>
      </p:sp>
      <p:cxnSp>
        <p:nvCxnSpPr>
          <p:cNvPr id="10" name="Gerade Verbindung 9"/>
          <p:cNvCxnSpPr/>
          <p:nvPr userDrawn="1"/>
        </p:nvCxnSpPr>
        <p:spPr>
          <a:xfrm>
            <a:off x="349600" y="2684226"/>
            <a:ext cx="21519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8_Titelfolie">
    <p:bg>
      <p:bgPr>
        <a:solidFill>
          <a:schemeClr val="tx1"/>
        </a:solidFill>
        <a:effectLst/>
      </p:bgPr>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36370"/>
            <a:ext cx="9144000" cy="2207129"/>
          </a:xfrm>
          <a:prstGeom prst="rect">
            <a:avLst/>
          </a:prstGeom>
        </p:spPr>
      </p:pic>
      <p:pic>
        <p:nvPicPr>
          <p:cNvPr id="2"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326876"/>
            <a:ext cx="226800" cy="25200"/>
          </a:xfrm>
          <a:prstGeom prst="rect">
            <a:avLst/>
          </a:prstGeom>
        </p:spPr>
      </p:pic>
      <p:sp>
        <p:nvSpPr>
          <p:cNvPr id="3" name="Textfeld 2"/>
          <p:cNvSpPr txBox="1"/>
          <p:nvPr userDrawn="1"/>
        </p:nvSpPr>
        <p:spPr>
          <a:xfrm>
            <a:off x="7712149" y="5061098"/>
            <a:ext cx="184731" cy="369332"/>
          </a:xfrm>
          <a:prstGeom prst="rect">
            <a:avLst/>
          </a:prstGeom>
          <a:noFill/>
        </p:spPr>
        <p:txBody>
          <a:bodyPr wrap="none" rtlCol="0">
            <a:spAutoFit/>
          </a:bodyPr>
          <a:lstStyle/>
          <a:p>
            <a:endParaRPr lang="de-DE" dirty="0"/>
          </a:p>
        </p:txBody>
      </p:sp>
      <p:sp>
        <p:nvSpPr>
          <p:cNvPr id="11" name="Titelplatzhalter 1"/>
          <p:cNvSpPr>
            <a:spLocks noGrp="1"/>
          </p:cNvSpPr>
          <p:nvPr>
            <p:ph type="title"/>
          </p:nvPr>
        </p:nvSpPr>
        <p:spPr>
          <a:xfrm>
            <a:off x="457200" y="425137"/>
            <a:ext cx="8229600" cy="895100"/>
          </a:xfrm>
          <a:prstGeom prst="rect">
            <a:avLst/>
          </a:prstGeom>
        </p:spPr>
        <p:txBody>
          <a:bodyPr vert="horz" lIns="0" tIns="0" rIns="0" bIns="0" rtlCol="0" anchor="b" anchorCtr="0">
            <a:normAutofit/>
          </a:bodyPr>
          <a:lstStyle>
            <a:lvl1pPr>
              <a:defRPr>
                <a:solidFill>
                  <a:schemeClr val="bg1"/>
                </a:solidFill>
              </a:defRPr>
            </a:lvl1pPr>
          </a:lstStyle>
          <a:p>
            <a:r>
              <a:rPr lang="de-DE" noProof="1" smtClean="0"/>
              <a:t>MASTERTITELFORMAT</a:t>
            </a:r>
            <a:r>
              <a:rPr lang="de-DE" dirty="0" smtClean="0"/>
              <a:t> </a:t>
            </a:r>
            <a:br>
              <a:rPr lang="de-DE" dirty="0" smtClean="0"/>
            </a:br>
            <a:r>
              <a:rPr lang="de-DE" dirty="0" smtClean="0"/>
              <a:t>BEARBEITEN</a:t>
            </a:r>
            <a:endParaRPr lang="de-DE" dirty="0"/>
          </a:p>
        </p:txBody>
      </p:sp>
      <p:cxnSp>
        <p:nvCxnSpPr>
          <p:cNvPr id="12" name="Gerade Verbindung 11"/>
          <p:cNvCxnSpPr/>
          <p:nvPr userDrawn="1"/>
        </p:nvCxnSpPr>
        <p:spPr>
          <a:xfrm>
            <a:off x="349600" y="1428720"/>
            <a:ext cx="215199" cy="0"/>
          </a:xfrm>
          <a:prstGeom prst="line">
            <a:avLst/>
          </a:prstGeom>
          <a:ln w="3175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74353" y="1349115"/>
            <a:ext cx="8584834" cy="32455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sp>
        <p:nvSpPr>
          <p:cNvPr id="10" name="Datumsplatzhalter 3"/>
          <p:cNvSpPr>
            <a:spLocks noGrp="1"/>
          </p:cNvSpPr>
          <p:nvPr>
            <p:ph type="dt" sz="half" idx="2"/>
          </p:nvPr>
        </p:nvSpPr>
        <p:spPr>
          <a:xfrm>
            <a:off x="3723011" y="4914626"/>
            <a:ext cx="666142" cy="273844"/>
          </a:xfrm>
          <a:prstGeom prst="rect">
            <a:avLst/>
          </a:prstGeom>
        </p:spPr>
        <p:txBody>
          <a:bodyPr vert="horz" lIns="91440" tIns="45720" rIns="91440" bIns="45720" rtlCol="0" anchor="ctr"/>
          <a:lstStyle>
            <a:lvl1pPr algn="l">
              <a:defRPr sz="800" b="0" i="0" baseline="0">
                <a:solidFill>
                  <a:schemeClr val="bg1"/>
                </a:solidFill>
                <a:latin typeface="Geogrotesque SemiBold" charset="0"/>
                <a:cs typeface="Vista Slab OT Medium" pitchFamily="18" charset="0"/>
              </a:defRPr>
            </a:lvl1pPr>
          </a:lstStyle>
          <a:p>
            <a:fld id="{2CA5FBB9-5721-CB43-B792-4C6E71B8CB2B}" type="datetimeFigureOut">
              <a:rPr lang="de-DE" smtClean="0"/>
              <a:pPr/>
              <a:t>03.12.2018</a:t>
            </a:fld>
            <a:endParaRPr lang="de-DE" dirty="0"/>
          </a:p>
        </p:txBody>
      </p:sp>
      <p:sp>
        <p:nvSpPr>
          <p:cNvPr id="12" name="Fußzeilenplatzhalter 4"/>
          <p:cNvSpPr>
            <a:spLocks noGrp="1"/>
          </p:cNvSpPr>
          <p:nvPr>
            <p:ph type="ftr" sz="quarter" idx="3"/>
          </p:nvPr>
        </p:nvSpPr>
        <p:spPr>
          <a:xfrm>
            <a:off x="4572000" y="4914626"/>
            <a:ext cx="3331061" cy="273844"/>
          </a:xfrm>
          <a:prstGeom prst="rect">
            <a:avLst/>
          </a:prstGeom>
        </p:spPr>
        <p:txBody>
          <a:bodyPr vert="horz" lIns="91440" tIns="45720" rIns="91440" bIns="45720" rtlCol="0" anchor="ctr"/>
          <a:lstStyle>
            <a:lvl1pPr algn="ctr">
              <a:defRPr sz="800" b="0" i="0" baseline="0">
                <a:solidFill>
                  <a:schemeClr val="bg1"/>
                </a:solidFill>
                <a:latin typeface="Geogrotesque SemiBold" charset="0"/>
                <a:cs typeface="Vista Slab OT Medium" pitchFamily="18" charset="0"/>
              </a:defRPr>
            </a:lvl1pPr>
          </a:lstStyle>
          <a:p>
            <a:endParaRPr lang="de-DE" dirty="0"/>
          </a:p>
        </p:txBody>
      </p:sp>
      <p:sp>
        <p:nvSpPr>
          <p:cNvPr id="13" name="Foliennummernplatzhalter 5"/>
          <p:cNvSpPr>
            <a:spLocks noGrp="1"/>
          </p:cNvSpPr>
          <p:nvPr>
            <p:ph type="sldNum" sz="quarter" idx="4"/>
          </p:nvPr>
        </p:nvSpPr>
        <p:spPr>
          <a:xfrm>
            <a:off x="8085908" y="4914626"/>
            <a:ext cx="600891" cy="273844"/>
          </a:xfrm>
          <a:prstGeom prst="rect">
            <a:avLst/>
          </a:prstGeom>
        </p:spPr>
        <p:txBody>
          <a:bodyPr vert="horz" lIns="91440" tIns="45720" rIns="91440" bIns="45720" rtlCol="0" anchor="ctr"/>
          <a:lstStyle>
            <a:lvl1pPr algn="r">
              <a:defRPr sz="800" b="0" i="0" baseline="0">
                <a:solidFill>
                  <a:schemeClr val="bg1"/>
                </a:solidFill>
                <a:latin typeface="Geogrotesque SemiBold" charset="0"/>
                <a:cs typeface="Vista Slab OT Medium" pitchFamily="18" charset="0"/>
              </a:defRPr>
            </a:lvl1pPr>
          </a:lstStyle>
          <a:p>
            <a:fld id="{E8D5D829-4E5E-EC47-9FEE-3EE18F9D8220}" type="slidenum">
              <a:rPr lang="de-DE" smtClean="0"/>
              <a:pPr/>
              <a:t>‹#›</a:t>
            </a:fld>
            <a:endParaRPr lang="de-DE" dirty="0"/>
          </a:p>
        </p:txBody>
      </p:sp>
      <p:cxnSp>
        <p:nvCxnSpPr>
          <p:cNvPr id="11" name="Gerade Verbindung 10"/>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itelplatzhalter 1"/>
          <p:cNvSpPr>
            <a:spLocks noGrp="1"/>
          </p:cNvSpPr>
          <p:nvPr>
            <p:ph type="title" hasCustomPrompt="1"/>
          </p:nvPr>
        </p:nvSpPr>
        <p:spPr>
          <a:xfrm>
            <a:off x="274353" y="253379"/>
            <a:ext cx="8584834" cy="468823"/>
          </a:xfrm>
          <a:prstGeom prst="rect">
            <a:avLst/>
          </a:prstGeom>
        </p:spPr>
        <p:txBody>
          <a:bodyPr vert="horz" lIns="0" tIns="0" rIns="0" bIns="0" rtlCol="0" anchor="t" anchorCtr="0">
            <a:normAutofit/>
          </a:bodyPr>
          <a:lstStyle>
            <a:lvl1pPr>
              <a:defRPr sz="2400">
                <a:solidFill>
                  <a:srgbClr val="000000"/>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2686470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8" name="Textplatzhalter 2"/>
          <p:cNvSpPr>
            <a:spLocks noGrp="1"/>
          </p:cNvSpPr>
          <p:nvPr>
            <p:ph idx="1"/>
          </p:nvPr>
        </p:nvSpPr>
        <p:spPr>
          <a:xfrm>
            <a:off x="3723011" y="1034321"/>
            <a:ext cx="5121186" cy="3282845"/>
          </a:xfrm>
          <a:prstGeom prst="rect">
            <a:avLst/>
          </a:prstGeom>
        </p:spPr>
        <p:txBody>
          <a:bodyPr vert="horz" lIns="91440" tIns="45720" rIns="91440" bIns="45720" rtlCol="0">
            <a:normAutofit/>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sp>
        <p:nvSpPr>
          <p:cNvPr id="11" name="Datumsplatzhalter 3"/>
          <p:cNvSpPr>
            <a:spLocks noGrp="1"/>
          </p:cNvSpPr>
          <p:nvPr>
            <p:ph type="dt" sz="half" idx="2"/>
          </p:nvPr>
        </p:nvSpPr>
        <p:spPr>
          <a:xfrm>
            <a:off x="3880409" y="4904185"/>
            <a:ext cx="666142" cy="273844"/>
          </a:xfrm>
          <a:prstGeom prst="rect">
            <a:avLst/>
          </a:prstGeom>
        </p:spPr>
        <p:txBody>
          <a:bodyPr vert="horz" lIns="91440" tIns="45720" rIns="91440" bIns="45720" rtlCol="0" anchor="ctr"/>
          <a:lstStyle>
            <a:lvl1pPr algn="l">
              <a:defRPr sz="800" b="0" i="0" baseline="0">
                <a:solidFill>
                  <a:schemeClr val="bg1"/>
                </a:solidFill>
                <a:latin typeface="Geogrotesque SemiBold" charset="0"/>
                <a:cs typeface="Vista Slab OT Medium" pitchFamily="18" charset="0"/>
              </a:defRPr>
            </a:lvl1pPr>
          </a:lstStyle>
          <a:p>
            <a:fld id="{2CA5FBB9-5721-CB43-B792-4C6E71B8CB2B}" type="datetimeFigureOut">
              <a:rPr lang="de-DE" smtClean="0"/>
              <a:pPr/>
              <a:t>03.12.2018</a:t>
            </a:fld>
            <a:endParaRPr lang="de-DE" dirty="0"/>
          </a:p>
        </p:txBody>
      </p:sp>
      <p:sp>
        <p:nvSpPr>
          <p:cNvPr id="12" name="Fußzeilenplatzhalter 4"/>
          <p:cNvSpPr>
            <a:spLocks noGrp="1"/>
          </p:cNvSpPr>
          <p:nvPr>
            <p:ph type="ftr" sz="quarter" idx="3"/>
          </p:nvPr>
        </p:nvSpPr>
        <p:spPr>
          <a:xfrm>
            <a:off x="4729398" y="4904185"/>
            <a:ext cx="3331061" cy="273844"/>
          </a:xfrm>
          <a:prstGeom prst="rect">
            <a:avLst/>
          </a:prstGeom>
        </p:spPr>
        <p:txBody>
          <a:bodyPr vert="horz" lIns="91440" tIns="45720" rIns="91440" bIns="45720" rtlCol="0" anchor="ctr"/>
          <a:lstStyle>
            <a:lvl1pPr algn="ctr">
              <a:defRPr sz="800" b="0" i="0" baseline="0">
                <a:solidFill>
                  <a:schemeClr val="bg1"/>
                </a:solidFill>
                <a:latin typeface="Geogrotesque SemiBold" charset="0"/>
                <a:cs typeface="Vista Slab OT Medium" pitchFamily="18" charset="0"/>
              </a:defRPr>
            </a:lvl1pPr>
          </a:lstStyle>
          <a:p>
            <a:endParaRPr lang="de-DE" dirty="0"/>
          </a:p>
        </p:txBody>
      </p:sp>
      <p:sp>
        <p:nvSpPr>
          <p:cNvPr id="13" name="Foliennummernplatzhalter 5"/>
          <p:cNvSpPr>
            <a:spLocks noGrp="1"/>
          </p:cNvSpPr>
          <p:nvPr>
            <p:ph type="sldNum" sz="quarter" idx="4"/>
          </p:nvPr>
        </p:nvSpPr>
        <p:spPr>
          <a:xfrm>
            <a:off x="8243306" y="4904185"/>
            <a:ext cx="600891" cy="273844"/>
          </a:xfrm>
          <a:prstGeom prst="rect">
            <a:avLst/>
          </a:prstGeom>
        </p:spPr>
        <p:txBody>
          <a:bodyPr vert="horz" lIns="91440" tIns="45720" rIns="91440" bIns="45720" rtlCol="0" anchor="ctr"/>
          <a:lstStyle>
            <a:lvl1pPr algn="r">
              <a:defRPr sz="800" b="0" i="0" baseline="0">
                <a:solidFill>
                  <a:schemeClr val="bg1"/>
                </a:solidFill>
                <a:latin typeface="Geogrotesque SemiBold" charset="0"/>
                <a:cs typeface="Vista Slab OT Medium" pitchFamily="18" charset="0"/>
              </a:defRPr>
            </a:lvl1pPr>
          </a:lstStyle>
          <a:p>
            <a:fld id="{E8D5D829-4E5E-EC47-9FEE-3EE18F9D8220}" type="slidenum">
              <a:rPr lang="de-DE" smtClean="0"/>
              <a:pPr/>
              <a:t>‹#›</a:t>
            </a:fld>
            <a:endParaRPr lang="de-DE" dirty="0"/>
          </a:p>
        </p:txBody>
      </p:sp>
      <p:cxnSp>
        <p:nvCxnSpPr>
          <p:cNvPr id="9" name="Gerade Verbindung 8"/>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elplatzhalter 1"/>
          <p:cNvSpPr>
            <a:spLocks noGrp="1"/>
          </p:cNvSpPr>
          <p:nvPr>
            <p:ph type="title" hasCustomPrompt="1"/>
          </p:nvPr>
        </p:nvSpPr>
        <p:spPr>
          <a:xfrm>
            <a:off x="274353" y="253379"/>
            <a:ext cx="8569844" cy="468823"/>
          </a:xfrm>
          <a:prstGeom prst="rect">
            <a:avLst/>
          </a:prstGeom>
        </p:spPr>
        <p:txBody>
          <a:bodyPr vert="horz" lIns="0" tIns="0" rIns="0" bIns="0" rtlCol="0" anchor="t" anchorCtr="0">
            <a:normAutofit/>
          </a:bodyPr>
          <a:lstStyle>
            <a:lvl1pPr>
              <a:defRPr sz="2400">
                <a:solidFill>
                  <a:schemeClr val="bg1"/>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2223518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CA5FBB9-5721-CB43-B792-4C6E71B8CB2B}" type="datetimeFigureOut">
              <a:rPr lang="de-DE" smtClean="0"/>
              <a:t>03.12.2018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5D829-4E5E-EC47-9FEE-3EE18F9D8220}" type="slidenum">
              <a:rPr lang="de-DE" smtClean="0"/>
              <a:t>‹#›</a:t>
            </a:fld>
            <a:endParaRPr lang="de-DE"/>
          </a:p>
        </p:txBody>
      </p:sp>
      <p:sp>
        <p:nvSpPr>
          <p:cNvPr id="10" name="Textplatzhalter 2"/>
          <p:cNvSpPr>
            <a:spLocks noGrp="1"/>
          </p:cNvSpPr>
          <p:nvPr>
            <p:ph idx="13"/>
          </p:nvPr>
        </p:nvSpPr>
        <p:spPr>
          <a:xfrm>
            <a:off x="294270" y="1376738"/>
            <a:ext cx="3931953" cy="3238433"/>
          </a:xfrm>
          <a:prstGeom prst="rect">
            <a:avLst/>
          </a:prstGeom>
        </p:spPr>
        <p:txBody>
          <a:bodyPr vert="horz" lIns="91440" tIns="45720" rIns="91440" bIns="45720" rtlCol="0">
            <a:normAutofit/>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sp>
        <p:nvSpPr>
          <p:cNvPr id="14" name="Textplatzhalter 2"/>
          <p:cNvSpPr>
            <a:spLocks noGrp="1"/>
          </p:cNvSpPr>
          <p:nvPr>
            <p:ph idx="1"/>
          </p:nvPr>
        </p:nvSpPr>
        <p:spPr>
          <a:xfrm>
            <a:off x="4720976" y="1376738"/>
            <a:ext cx="4114799" cy="3238433"/>
          </a:xfrm>
          <a:prstGeom prst="rect">
            <a:avLst/>
          </a:prstGeom>
        </p:spPr>
        <p:txBody>
          <a:bodyPr vert="horz" lIns="91440" tIns="45720" rIns="91440" bIns="45720" rtlCol="0">
            <a:normAutofit/>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cxnSp>
        <p:nvCxnSpPr>
          <p:cNvPr id="9" name="Gerade Verbindung 8"/>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itelplatzhalter 1"/>
          <p:cNvSpPr>
            <a:spLocks noGrp="1"/>
          </p:cNvSpPr>
          <p:nvPr>
            <p:ph type="title" hasCustomPrompt="1"/>
          </p:nvPr>
        </p:nvSpPr>
        <p:spPr>
          <a:xfrm>
            <a:off x="274353" y="253379"/>
            <a:ext cx="8561422" cy="468823"/>
          </a:xfrm>
          <a:prstGeom prst="rect">
            <a:avLst/>
          </a:prstGeom>
        </p:spPr>
        <p:txBody>
          <a:bodyPr vert="horz" lIns="0" tIns="0" rIns="0" bIns="0" rtlCol="0" anchor="t" anchorCtr="0">
            <a:normAutofit/>
          </a:bodyPr>
          <a:lstStyle>
            <a:lvl1pPr>
              <a:defRPr sz="2400">
                <a:solidFill>
                  <a:schemeClr val="bg1"/>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13998885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839617" y="530803"/>
            <a:ext cx="3175945" cy="2531374"/>
          </a:xfrm>
        </p:spPr>
        <p:txBody>
          <a:bodyPr anchor="t">
            <a:noAutofit/>
          </a:bodyPr>
          <a:lstStyle>
            <a:lvl1pPr algn="l">
              <a:defRPr sz="20000" b="0" i="0" cap="all" baseline="0">
                <a:solidFill>
                  <a:schemeClr val="bg1"/>
                </a:solidFill>
              </a:defRPr>
            </a:lvl1pPr>
          </a:lstStyle>
          <a:p>
            <a:r>
              <a:rPr lang="de-DE" noProof="1" smtClean="0"/>
              <a:t>01</a:t>
            </a:r>
            <a:endParaRPr lang="de-DE" noProof="1"/>
          </a:p>
        </p:txBody>
      </p:sp>
      <p:sp>
        <p:nvSpPr>
          <p:cNvPr id="3" name="Textplatzhalter 2"/>
          <p:cNvSpPr>
            <a:spLocks noGrp="1"/>
          </p:cNvSpPr>
          <p:nvPr>
            <p:ph type="body" idx="1" hasCustomPrompt="1"/>
          </p:nvPr>
        </p:nvSpPr>
        <p:spPr>
          <a:xfrm>
            <a:off x="4015562" y="2191975"/>
            <a:ext cx="4384158" cy="997062"/>
          </a:xfrm>
        </p:spPr>
        <p:txBody>
          <a:bodyPr anchor="b">
            <a:noAutofit/>
          </a:bodyPr>
          <a:lstStyle>
            <a:lvl1pPr marL="0" indent="0">
              <a:buNone/>
              <a:defRPr sz="5000" baseline="0">
                <a:solidFill>
                  <a:schemeClr val="bg1"/>
                </a:solidFill>
                <a:latin typeface="Geogrotesque Semi" charset="0"/>
                <a:cs typeface="Intro Black"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1" smtClean="0"/>
              <a:t>Facts &amp; Figures</a:t>
            </a:r>
          </a:p>
        </p:txBody>
      </p:sp>
      <p:sp>
        <p:nvSpPr>
          <p:cNvPr id="8" name="Textfeld 7"/>
          <p:cNvSpPr txBox="1"/>
          <p:nvPr userDrawn="1"/>
        </p:nvSpPr>
        <p:spPr>
          <a:xfrm>
            <a:off x="4015561" y="3308715"/>
            <a:ext cx="4384159" cy="1600438"/>
          </a:xfrm>
          <a:prstGeom prst="rect">
            <a:avLst/>
          </a:prstGeom>
          <a:noFill/>
        </p:spPr>
        <p:txBody>
          <a:bodyPr wrap="square" rtlCol="0">
            <a:spAutoFit/>
          </a:bodyPr>
          <a:lstStyle/>
          <a:p>
            <a:pPr rtl="0"/>
            <a:r>
              <a:rPr lang="de-DE" sz="1400" b="0" i="0" u="none" strike="noStrike" kern="1200" baseline="0" noProof="1" smtClean="0">
                <a:solidFill>
                  <a:schemeClr val="bg1"/>
                </a:solidFill>
                <a:latin typeface="Geogrotesque Medium" charset="0"/>
                <a:ea typeface="+mn-ea"/>
                <a:cs typeface="Vista Slab OT"/>
              </a:rPr>
              <a:t>Henia si int aut enditam sus simagnatur ad quis ipisintia nonet escid quasimo luptat eostemporae velit, sit, alignam derferum sin non rest et ut quiamus, et ut et ut oditaspere ium adigendi am experis aut aborem aut versperit magnis a sus de prat et andisciis am consedit laboriora perecte moloribus, volecupta</a:t>
            </a:r>
          </a:p>
        </p:txBody>
      </p:sp>
    </p:spTree>
    <p:extLst>
      <p:ext uri="{BB962C8B-B14F-4D97-AF65-F5344CB8AC3E}">
        <p14:creationId xmlns:p14="http://schemas.microsoft.com/office/powerpoint/2010/main" val="18672556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74353" y="1099335"/>
            <a:ext cx="8572613" cy="34144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noProof="1"/>
          </a:p>
        </p:txBody>
      </p:sp>
      <p:sp>
        <p:nvSpPr>
          <p:cNvPr id="5" name="Datumsplatzhalter 4"/>
          <p:cNvSpPr>
            <a:spLocks noGrp="1"/>
          </p:cNvSpPr>
          <p:nvPr>
            <p:ph type="dt" sz="half" idx="10"/>
          </p:nvPr>
        </p:nvSpPr>
        <p:spPr/>
        <p:txBody>
          <a:bodyPr/>
          <a:lstStyle/>
          <a:p>
            <a:fld id="{2CA5FBB9-5721-CB43-B792-4C6E71B8CB2B}" type="datetimeFigureOut">
              <a:rPr lang="de-DE" smtClean="0"/>
              <a:t>03.12.2018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5D829-4E5E-EC47-9FEE-3EE18F9D8220}" type="slidenum">
              <a:rPr lang="de-DE" smtClean="0"/>
              <a:t>‹#›</a:t>
            </a:fld>
            <a:endParaRPr lang="de-DE"/>
          </a:p>
        </p:txBody>
      </p:sp>
      <p:cxnSp>
        <p:nvCxnSpPr>
          <p:cNvPr id="8" name="Gerade Verbindung 7"/>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itelplatzhalter 1"/>
          <p:cNvSpPr>
            <a:spLocks noGrp="1"/>
          </p:cNvSpPr>
          <p:nvPr>
            <p:ph type="title" hasCustomPrompt="1"/>
          </p:nvPr>
        </p:nvSpPr>
        <p:spPr>
          <a:xfrm>
            <a:off x="274353" y="253379"/>
            <a:ext cx="8572613" cy="468823"/>
          </a:xfrm>
          <a:prstGeom prst="rect">
            <a:avLst/>
          </a:prstGeom>
        </p:spPr>
        <p:txBody>
          <a:bodyPr vert="horz" lIns="0" tIns="0" rIns="0" bIns="0" rtlCol="0" anchor="t" anchorCtr="0">
            <a:normAutofit/>
          </a:bodyPr>
          <a:lstStyle>
            <a:lvl1pPr>
              <a:defRPr sz="2400">
                <a:solidFill>
                  <a:schemeClr val="bg1"/>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40761414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449943"/>
            <a:ext cx="8229600" cy="39914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5" name="Datumsplatzhalter 4"/>
          <p:cNvSpPr>
            <a:spLocks noGrp="1"/>
          </p:cNvSpPr>
          <p:nvPr>
            <p:ph type="dt" sz="half" idx="10"/>
          </p:nvPr>
        </p:nvSpPr>
        <p:spPr/>
        <p:txBody>
          <a:bodyPr/>
          <a:lstStyle/>
          <a:p>
            <a:fld id="{2CA5FBB9-5721-CB43-B792-4C6E71B8CB2B}" type="datetimeFigureOut">
              <a:rPr lang="de-DE" smtClean="0"/>
              <a:t>03.12.2018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5D829-4E5E-EC47-9FEE-3EE18F9D8220}" type="slidenum">
              <a:rPr lang="de-DE" smtClean="0"/>
              <a:t>‹#›</a:t>
            </a:fld>
            <a:endParaRPr lang="de-DE"/>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882396"/>
            <a:ext cx="9144000" cy="4261104"/>
          </a:xfrm>
          <a:prstGeom prst="rect">
            <a:avLst/>
          </a:prstGeom>
        </p:spPr>
      </p:pic>
      <p:pic>
        <p:nvPicPr>
          <p:cNvPr id="9" name="Bild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852562"/>
            <a:ext cx="9144000" cy="4261104"/>
          </a:xfrm>
          <a:prstGeom prst="rect">
            <a:avLst/>
          </a:prstGeom>
        </p:spPr>
      </p:pic>
      <p:sp>
        <p:nvSpPr>
          <p:cNvPr id="2" name="Titelplatzhalter 1"/>
          <p:cNvSpPr>
            <a:spLocks noGrp="1"/>
          </p:cNvSpPr>
          <p:nvPr>
            <p:ph type="title"/>
          </p:nvPr>
        </p:nvSpPr>
        <p:spPr>
          <a:xfrm>
            <a:off x="457200" y="450669"/>
            <a:ext cx="8229600" cy="855618"/>
          </a:xfrm>
          <a:prstGeom prst="rect">
            <a:avLst/>
          </a:prstGeom>
        </p:spPr>
        <p:txBody>
          <a:bodyPr vert="horz" lIns="91440" tIns="45720" rIns="91440" bIns="45720" rtlCol="0" anchor="ctr">
            <a:normAutofit/>
          </a:bodyPr>
          <a:lstStyle/>
          <a:p>
            <a:r>
              <a:rPr lang="de-DE" dirty="0" smtClean="0"/>
              <a:t>MASTERTITELFORMAT </a:t>
            </a:r>
            <a:br>
              <a:rPr lang="de-DE" dirty="0" smtClean="0"/>
            </a:br>
            <a:r>
              <a:rPr lang="de-DE" dirty="0" smtClean="0"/>
              <a:t>BEARBEITEN</a:t>
            </a:r>
            <a:endParaRPr lang="de-DE" dirty="0"/>
          </a:p>
        </p:txBody>
      </p:sp>
      <p:sp>
        <p:nvSpPr>
          <p:cNvPr id="3" name="Textplatzhalter 2"/>
          <p:cNvSpPr>
            <a:spLocks noGrp="1"/>
          </p:cNvSpPr>
          <p:nvPr>
            <p:ph type="body" idx="1"/>
          </p:nvPr>
        </p:nvSpPr>
        <p:spPr>
          <a:xfrm>
            <a:off x="3723010" y="2033345"/>
            <a:ext cx="4963789" cy="256127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3723011" y="4908821"/>
            <a:ext cx="666142" cy="273844"/>
          </a:xfrm>
          <a:prstGeom prst="rect">
            <a:avLst/>
          </a:prstGeom>
        </p:spPr>
        <p:txBody>
          <a:bodyPr vert="horz" lIns="91440" tIns="45720" rIns="91440" bIns="45720" rtlCol="0" anchor="ctr"/>
          <a:lstStyle>
            <a:lvl1pPr algn="l">
              <a:defRPr sz="800" b="0" i="0" baseline="0">
                <a:solidFill>
                  <a:schemeClr val="bg1"/>
                </a:solidFill>
                <a:latin typeface="Geogrotesque SemiBold" charset="0"/>
                <a:cs typeface="Vista Slab OT Medium" pitchFamily="18" charset="0"/>
              </a:defRPr>
            </a:lvl1pPr>
          </a:lstStyle>
          <a:p>
            <a:fld id="{2CA5FBB9-5721-CB43-B792-4C6E71B8CB2B}" type="datetimeFigureOut">
              <a:rPr lang="de-DE" smtClean="0"/>
              <a:pPr/>
              <a:t>03.12.2018</a:t>
            </a:fld>
            <a:endParaRPr lang="de-DE" dirty="0"/>
          </a:p>
        </p:txBody>
      </p:sp>
      <p:sp>
        <p:nvSpPr>
          <p:cNvPr id="5" name="Fußzeilenplatzhalter 4"/>
          <p:cNvSpPr>
            <a:spLocks noGrp="1"/>
          </p:cNvSpPr>
          <p:nvPr>
            <p:ph type="ftr" sz="quarter" idx="3"/>
          </p:nvPr>
        </p:nvSpPr>
        <p:spPr>
          <a:xfrm>
            <a:off x="4572000" y="4908821"/>
            <a:ext cx="3331061" cy="273844"/>
          </a:xfrm>
          <a:prstGeom prst="rect">
            <a:avLst/>
          </a:prstGeom>
        </p:spPr>
        <p:txBody>
          <a:bodyPr vert="horz" lIns="91440" tIns="45720" rIns="91440" bIns="45720" rtlCol="0" anchor="ctr"/>
          <a:lstStyle>
            <a:lvl1pPr algn="ctr">
              <a:defRPr sz="800" b="0" i="0" baseline="0">
                <a:solidFill>
                  <a:schemeClr val="bg1"/>
                </a:solidFill>
                <a:latin typeface="Geogrotesque SemiBold" charset="0"/>
                <a:cs typeface="Vista Slab OT Medium" pitchFamily="18" charset="0"/>
              </a:defRPr>
            </a:lvl1pPr>
          </a:lstStyle>
          <a:p>
            <a:endParaRPr lang="de-DE" dirty="0"/>
          </a:p>
        </p:txBody>
      </p:sp>
      <p:sp>
        <p:nvSpPr>
          <p:cNvPr id="6" name="Foliennummernplatzhalter 5"/>
          <p:cNvSpPr>
            <a:spLocks noGrp="1"/>
          </p:cNvSpPr>
          <p:nvPr>
            <p:ph type="sldNum" sz="quarter" idx="4"/>
          </p:nvPr>
        </p:nvSpPr>
        <p:spPr>
          <a:xfrm>
            <a:off x="8085908" y="4899490"/>
            <a:ext cx="600891" cy="273844"/>
          </a:xfrm>
          <a:prstGeom prst="rect">
            <a:avLst/>
          </a:prstGeom>
        </p:spPr>
        <p:txBody>
          <a:bodyPr vert="horz" lIns="91440" tIns="45720" rIns="91440" bIns="45720" rtlCol="0" anchor="ctr"/>
          <a:lstStyle>
            <a:lvl1pPr algn="r">
              <a:defRPr sz="800" b="0" i="0" baseline="0">
                <a:solidFill>
                  <a:schemeClr val="bg1"/>
                </a:solidFill>
                <a:latin typeface="Geogrotesque SemiBold" charset="0"/>
                <a:cs typeface="Vista Slab OT Medium" pitchFamily="18" charset="0"/>
              </a:defRPr>
            </a:lvl1pPr>
          </a:lstStyle>
          <a:p>
            <a:fld id="{E8D5D829-4E5E-EC47-9FEE-3EE18F9D8220}" type="slidenum">
              <a:rPr lang="de-DE" smtClean="0"/>
              <a:pPr/>
              <a:t>‹#›</a:t>
            </a:fld>
            <a:endParaRPr lang="de-DE" dirty="0"/>
          </a:p>
        </p:txBody>
      </p:sp>
    </p:spTree>
    <p:extLst>
      <p:ext uri="{BB962C8B-B14F-4D97-AF65-F5344CB8AC3E}">
        <p14:creationId xmlns:p14="http://schemas.microsoft.com/office/powerpoint/2010/main" val="4050338831"/>
      </p:ext>
    </p:extLst>
  </p:cSld>
  <p:clrMap bg1="dk1" tx1="lt1" bg2="dk2" tx2="lt2" accent1="accent1" accent2="accent2" accent3="accent3" accent4="accent4" accent5="accent5" accent6="accent6" hlink="hlink" folHlink="folHlink"/>
  <p:sldLayoutIdLst>
    <p:sldLayoutId id="2147483649" r:id="rId1"/>
    <p:sldLayoutId id="2147483714" r:id="rId2"/>
    <p:sldLayoutId id="2147483719" r:id="rId3"/>
    <p:sldLayoutId id="2147483697" r:id="rId4"/>
    <p:sldLayoutId id="2147483667" r:id="rId5"/>
    <p:sldLayoutId id="2147483652" r:id="rId6"/>
    <p:sldLayoutId id="2147483662" r:id="rId7"/>
    <p:sldLayoutId id="2147483657" r:id="rId8"/>
    <p:sldLayoutId id="2147483715" r:id="rId9"/>
    <p:sldLayoutId id="2147483664" r:id="rId10"/>
  </p:sldLayoutIdLst>
  <p:timing>
    <p:tnLst>
      <p:par>
        <p:cTn id="1" dur="indefinite" restart="never" nodeType="tmRoot"/>
      </p:par>
    </p:tnLst>
  </p:timing>
  <p:txStyles>
    <p:titleStyle>
      <a:lvl1pPr algn="l" defTabSz="457200" rtl="0" eaLnBrk="1" latinLnBrk="0" hangingPunct="1">
        <a:spcBef>
          <a:spcPct val="0"/>
        </a:spcBef>
        <a:buNone/>
        <a:defRPr sz="2800" b="0" kern="1200" baseline="0">
          <a:solidFill>
            <a:schemeClr val="bg1"/>
          </a:solidFill>
          <a:latin typeface="Geogrotesque SemiBold" charset="0"/>
          <a:ea typeface="+mj-ea"/>
          <a:cs typeface="Intro Black" pitchFamily="50" charset="0"/>
        </a:defRPr>
      </a:lvl1pPr>
    </p:titleStyle>
    <p:bodyStyle>
      <a:lvl1pPr marL="342900" indent="-342900" algn="l" defTabSz="457200" rtl="0" eaLnBrk="1" latinLnBrk="0" hangingPunct="1">
        <a:spcBef>
          <a:spcPct val="20000"/>
        </a:spcBef>
        <a:buFont typeface="Arial"/>
        <a:buChar char="•"/>
        <a:defRPr sz="1800" b="0" kern="1200" baseline="0">
          <a:solidFill>
            <a:schemeClr val="bg1"/>
          </a:solidFill>
          <a:latin typeface="Geogrotesque" charset="0"/>
          <a:ea typeface="+mn-ea"/>
          <a:cs typeface="Vista Slab OT Medium" pitchFamily="18" charset="0"/>
        </a:defRPr>
      </a:lvl1pPr>
      <a:lvl2pPr marL="742950" indent="-285750" algn="l" defTabSz="457200" rtl="0" eaLnBrk="1" latinLnBrk="0" hangingPunct="1">
        <a:spcBef>
          <a:spcPct val="20000"/>
        </a:spcBef>
        <a:buFont typeface="Arial"/>
        <a:buChar char="–"/>
        <a:defRPr sz="1600" b="0" kern="1200" baseline="0">
          <a:solidFill>
            <a:schemeClr val="bg1"/>
          </a:solidFill>
          <a:latin typeface="Geogrotesque" charset="0"/>
          <a:ea typeface="+mn-ea"/>
          <a:cs typeface="Intro Bold" pitchFamily="50" charset="0"/>
        </a:defRPr>
      </a:lvl2pPr>
      <a:lvl3pPr marL="1143000" indent="-228600" algn="l" defTabSz="457200" rtl="0" eaLnBrk="1" latinLnBrk="0" hangingPunct="1">
        <a:spcBef>
          <a:spcPct val="20000"/>
        </a:spcBef>
        <a:buFont typeface="Arial"/>
        <a:buChar char="•"/>
        <a:defRPr sz="1600" b="0" kern="1200" baseline="0">
          <a:solidFill>
            <a:schemeClr val="bg1"/>
          </a:solidFill>
          <a:latin typeface="Geogrotesque" charset="0"/>
          <a:ea typeface="+mn-ea"/>
          <a:cs typeface="Vista Slab OT Book" pitchFamily="18" charset="0"/>
        </a:defRPr>
      </a:lvl3pPr>
      <a:lvl4pPr marL="1600200" indent="-228600" algn="l" defTabSz="457200" rtl="0" eaLnBrk="1" latinLnBrk="0" hangingPunct="1">
        <a:spcBef>
          <a:spcPct val="20000"/>
        </a:spcBef>
        <a:buFont typeface="Arial"/>
        <a:buChar char="–"/>
        <a:defRPr sz="1400" b="0" kern="1200" baseline="0">
          <a:solidFill>
            <a:schemeClr val="bg1"/>
          </a:solidFill>
          <a:latin typeface="Geogrotesque SemiBold" charset="0"/>
          <a:ea typeface="+mn-ea"/>
          <a:cs typeface="Intro Bold" pitchFamily="50" charset="0"/>
        </a:defRPr>
      </a:lvl4pPr>
      <a:lvl5pPr marL="2057400" indent="-228600" algn="l" defTabSz="457200" rtl="0" eaLnBrk="1" latinLnBrk="0" hangingPunct="1">
        <a:spcBef>
          <a:spcPct val="20000"/>
        </a:spcBef>
        <a:buFont typeface="Arial"/>
        <a:buChar char="»"/>
        <a:defRPr sz="1400" b="0" i="0" kern="1200" baseline="0">
          <a:solidFill>
            <a:schemeClr val="bg1"/>
          </a:solidFill>
          <a:latin typeface="Geogrotesque" charset="0"/>
          <a:ea typeface="+mn-ea"/>
          <a:cs typeface="Vista Slab OT Book"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hyperlink" Target="http://statistiques.public.lu/fr/publications/series/regards/2018/12-18-4079-euros-pour-vivre-decemment/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mailto:jerome.hury@statec.etat.lu"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112" y="2937103"/>
            <a:ext cx="8229600" cy="855618"/>
          </a:xfrm>
        </p:spPr>
        <p:txBody>
          <a:bodyPr lIns="0" tIns="0" rIns="0" bIns="0" anchor="t" anchorCtr="0"/>
          <a:lstStyle/>
          <a:p>
            <a:r>
              <a:rPr lang="de-DE" sz="3400" noProof="1" smtClean="0"/>
              <a:t>Peer Review on Reference budgets</a:t>
            </a:r>
            <a:r>
              <a:rPr lang="de-DE" noProof="1" smtClean="0"/>
              <a:t/>
            </a:r>
            <a:br>
              <a:rPr lang="de-DE" noProof="1" smtClean="0"/>
            </a:br>
            <a:r>
              <a:rPr lang="de-DE" noProof="1" smtClean="0"/>
              <a:t>Reference </a:t>
            </a:r>
            <a:r>
              <a:rPr lang="de-DE" noProof="1"/>
              <a:t>b</a:t>
            </a:r>
            <a:r>
              <a:rPr lang="de-DE" noProof="1" smtClean="0"/>
              <a:t>udgets in Luxembourg and their use</a:t>
            </a:r>
            <a:endParaRPr lang="de-DE" noProof="1"/>
          </a:p>
        </p:txBody>
      </p:sp>
      <p:sp>
        <p:nvSpPr>
          <p:cNvPr id="5" name="Textfeld 4"/>
          <p:cNvSpPr txBox="1"/>
          <p:nvPr/>
        </p:nvSpPr>
        <p:spPr>
          <a:xfrm>
            <a:off x="7208990" y="4444055"/>
            <a:ext cx="1768839" cy="276999"/>
          </a:xfrm>
          <a:prstGeom prst="rect">
            <a:avLst/>
          </a:prstGeom>
          <a:noFill/>
        </p:spPr>
        <p:txBody>
          <a:bodyPr wrap="square" lIns="0" tIns="0" rIns="0" bIns="0" rtlCol="0" anchor="t" anchorCtr="0">
            <a:spAutoFit/>
          </a:bodyPr>
          <a:lstStyle/>
          <a:p>
            <a:pPr algn="r"/>
            <a:r>
              <a:rPr lang="de-DE" dirty="0" smtClean="0">
                <a:solidFill>
                  <a:schemeClr val="bg1"/>
                </a:solidFill>
              </a:rPr>
              <a:t>Jérôme Hury</a:t>
            </a:r>
          </a:p>
        </p:txBody>
      </p:sp>
      <p:sp>
        <p:nvSpPr>
          <p:cNvPr id="7" name="Textfeld 6"/>
          <p:cNvSpPr txBox="1"/>
          <p:nvPr/>
        </p:nvSpPr>
        <p:spPr>
          <a:xfrm>
            <a:off x="7052872" y="4444055"/>
            <a:ext cx="1768839" cy="276999"/>
          </a:xfrm>
          <a:prstGeom prst="rect">
            <a:avLst/>
          </a:prstGeom>
          <a:noFill/>
        </p:spPr>
        <p:txBody>
          <a:bodyPr wrap="square" lIns="0" tIns="0" rIns="0" bIns="0" rtlCol="0" anchor="t" anchorCtr="0">
            <a:spAutoFit/>
          </a:bodyPr>
          <a:lstStyle/>
          <a:p>
            <a:pPr algn="r"/>
            <a:endParaRPr lang="de-DE" noProof="1" smtClean="0"/>
          </a:p>
        </p:txBody>
      </p:sp>
      <p:sp>
        <p:nvSpPr>
          <p:cNvPr id="8" name="Textfeld 7"/>
          <p:cNvSpPr txBox="1"/>
          <p:nvPr/>
        </p:nvSpPr>
        <p:spPr>
          <a:xfrm>
            <a:off x="6188928" y="4715536"/>
            <a:ext cx="2788902" cy="276999"/>
          </a:xfrm>
          <a:prstGeom prst="rect">
            <a:avLst/>
          </a:prstGeom>
          <a:noFill/>
        </p:spPr>
        <p:txBody>
          <a:bodyPr wrap="square" lIns="0" tIns="0" rIns="0" bIns="0" rtlCol="0" anchor="t" anchorCtr="0">
            <a:spAutoFit/>
          </a:bodyPr>
          <a:lstStyle/>
          <a:p>
            <a:pPr algn="r"/>
            <a:r>
              <a:rPr lang="de-DE" noProof="1" smtClean="0">
                <a:solidFill>
                  <a:schemeClr val="bg1"/>
                </a:solidFill>
              </a:rPr>
              <a:t>Antwerpen -18/09/2018</a:t>
            </a:r>
          </a:p>
        </p:txBody>
      </p:sp>
    </p:spTree>
    <p:extLst>
      <p:ext uri="{BB962C8B-B14F-4D97-AF65-F5344CB8AC3E}">
        <p14:creationId xmlns:p14="http://schemas.microsoft.com/office/powerpoint/2010/main" val="156956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t>Price updating the baskets in 2018</a:t>
            </a:r>
            <a:endParaRPr lang="de-DE" noProof="1"/>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Unicode MS" pitchFamily="34" charset="-128"/>
                <a:cs typeface="Arial" pitchFamily="34" charset="0"/>
              </a:rPr>
              <a:t>four types of households Singles (m / f) Couple without children Singles with 1 child Couple with 2 children</a:t>
            </a:r>
            <a:r>
              <a:rPr kumimoji="0" lang="fr-FR" altLang="fr-FR" sz="600" b="0" i="0" u="none" strike="noStrike" cap="none" normalizeH="0" baseline="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Inhaltsplatzhalter 1"/>
          <p:cNvSpPr>
            <a:spLocks noGrp="1"/>
          </p:cNvSpPr>
          <p:nvPr>
            <p:ph idx="13"/>
          </p:nvPr>
        </p:nvSpPr>
        <p:spPr>
          <a:xfrm>
            <a:off x="394630" y="984677"/>
            <a:ext cx="4177370" cy="2516806"/>
          </a:xfrm>
        </p:spPr>
        <p:txBody>
          <a:bodyPr>
            <a:normAutofit/>
          </a:bodyPr>
          <a:lstStyle/>
          <a:p>
            <a:r>
              <a:rPr lang="fr-LU" noProof="1" smtClean="0">
                <a:latin typeface="Geogrotesque Regular" pitchFamily="50" charset="0"/>
              </a:rPr>
              <a:t>No revision of baskets</a:t>
            </a:r>
          </a:p>
          <a:p>
            <a:r>
              <a:rPr lang="fr-LU" noProof="1" smtClean="0">
                <a:latin typeface="Geogrotesque Regular" pitchFamily="50" charset="0"/>
              </a:rPr>
              <a:t>Only using inflation measured by the national Consumer Price Index (CPI)</a:t>
            </a:r>
          </a:p>
          <a:p>
            <a:r>
              <a:rPr lang="fr-LU" noProof="1" smtClean="0">
                <a:latin typeface="Geogrotesque Regular" pitchFamily="50" charset="0"/>
              </a:rPr>
              <a:t>Publication in August 2018</a:t>
            </a:r>
          </a:p>
          <a:p>
            <a:pPr marL="0" indent="0">
              <a:buNone/>
            </a:pPr>
            <a:endParaRPr lang="de-DE" sz="1800" noProof="1" smtClean="0">
              <a:latin typeface="Geogrotesque Regular" pitchFamily="50" charset="0"/>
            </a:endParaRPr>
          </a:p>
          <a:p>
            <a:endParaRPr lang="en-US" dirty="0" smtClean="0">
              <a:latin typeface="Geogrotesque Regular" pitchFamily="50"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30" y="2363323"/>
            <a:ext cx="1445320" cy="2043822"/>
          </a:xfrm>
          <a:prstGeom prst="rect">
            <a:avLst/>
          </a:prstGeom>
        </p:spPr>
      </p:pic>
      <p:sp>
        <p:nvSpPr>
          <p:cNvPr id="5" name="TextBox 4"/>
          <p:cNvSpPr txBox="1"/>
          <p:nvPr/>
        </p:nvSpPr>
        <p:spPr>
          <a:xfrm>
            <a:off x="1940312" y="4130146"/>
            <a:ext cx="3635298" cy="553998"/>
          </a:xfrm>
          <a:prstGeom prst="rect">
            <a:avLst/>
          </a:prstGeom>
          <a:noFill/>
        </p:spPr>
        <p:txBody>
          <a:bodyPr wrap="square" rtlCol="0">
            <a:spAutoFit/>
          </a:bodyPr>
          <a:lstStyle/>
          <a:p>
            <a:r>
              <a:rPr lang="fr-LU" sz="1000" dirty="0">
                <a:solidFill>
                  <a:schemeClr val="bg1"/>
                </a:solidFill>
                <a:latin typeface="Geogrotesque Regular" pitchFamily="50" charset="0"/>
              </a:rPr>
              <a:t>Link: </a:t>
            </a:r>
            <a:r>
              <a:rPr lang="fr-LU" sz="1000" dirty="0">
                <a:solidFill>
                  <a:schemeClr val="bg1"/>
                </a:solidFill>
                <a:latin typeface="Geogrotesque Regular" pitchFamily="50" charset="0"/>
                <a:hlinkClick r:id="rId4"/>
              </a:rPr>
              <a:t>http://statistiques.public.lu/fr/publications/series/regards/2018/12-18-4079-euros-pour-vivre-decemment/index.html</a:t>
            </a:r>
            <a:endParaRPr lang="fr-FR" sz="1000" dirty="0">
              <a:solidFill>
                <a:schemeClr val="bg1"/>
              </a:solidFill>
              <a:latin typeface="Geogrotesque Regular" pitchFamily="50" charset="0"/>
            </a:endParaRPr>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940" y="797243"/>
            <a:ext cx="3502970" cy="3107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871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t>The results in 2018</a:t>
            </a:r>
            <a:endParaRPr lang="de-DE" noProof="1"/>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58" y="1206818"/>
            <a:ext cx="5849258" cy="252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57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53" y="1579692"/>
            <a:ext cx="4554537"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p:txBody>
          <a:bodyPr/>
          <a:lstStyle/>
          <a:p>
            <a:r>
              <a:rPr lang="de-DE" noProof="1" smtClean="0"/>
              <a:t>The results in 2018 for our family</a:t>
            </a:r>
            <a:endParaRPr lang="de-DE" noProof="1"/>
          </a:p>
        </p:txBody>
      </p:sp>
      <p:sp>
        <p:nvSpPr>
          <p:cNvPr id="6" name="Titel 1"/>
          <p:cNvSpPr txBox="1">
            <a:spLocks/>
          </p:cNvSpPr>
          <p:nvPr/>
        </p:nvSpPr>
        <p:spPr>
          <a:xfrm>
            <a:off x="415870" y="1088363"/>
            <a:ext cx="3175945" cy="796193"/>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kern="1200" baseline="0">
                <a:solidFill>
                  <a:schemeClr val="bg1"/>
                </a:solidFill>
                <a:latin typeface="Geogrotesque SemiBold" charset="0"/>
                <a:ea typeface="+mj-ea"/>
                <a:cs typeface="Intro Black" pitchFamily="50" charset="0"/>
              </a:defRPr>
            </a:lvl1pPr>
          </a:lstStyle>
          <a:p>
            <a:r>
              <a:rPr lang="de-DE" sz="1700" dirty="0" smtClean="0"/>
              <a:t>4 079 EUR a </a:t>
            </a:r>
            <a:r>
              <a:rPr lang="de-DE" sz="1700" dirty="0" err="1" smtClean="0"/>
              <a:t>month</a:t>
            </a:r>
            <a:endParaRPr lang="de-DE"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309" y="911344"/>
            <a:ext cx="4315110" cy="366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7380" y="3317686"/>
            <a:ext cx="12684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970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noProof="1" smtClean="0"/>
              <a:t>Comparing the RB to the minimum social wage (MSW)</a:t>
            </a:r>
            <a:endParaRPr lang="de-DE" noProof="1"/>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Unicode MS" pitchFamily="34" charset="-128"/>
                <a:cs typeface="Arial" pitchFamily="34" charset="0"/>
              </a:rPr>
              <a:t>four types of households Singles (m / f) Couple without children Singles with 1 child Couple with 2 children</a:t>
            </a:r>
            <a:r>
              <a:rPr kumimoji="0" lang="fr-FR" altLang="fr-FR" sz="600" b="0" i="0" u="none" strike="noStrike" cap="none" normalizeH="0" baseline="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53" y="730725"/>
            <a:ext cx="4570833" cy="384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nhaltsplatzhalter 1"/>
          <p:cNvSpPr>
            <a:spLocks noGrp="1"/>
          </p:cNvSpPr>
          <p:nvPr>
            <p:ph idx="13"/>
          </p:nvPr>
        </p:nvSpPr>
        <p:spPr>
          <a:xfrm>
            <a:off x="5497796" y="1653692"/>
            <a:ext cx="2508780" cy="1406951"/>
          </a:xfrm>
        </p:spPr>
        <p:txBody>
          <a:bodyPr>
            <a:normAutofit/>
          </a:bodyPr>
          <a:lstStyle/>
          <a:p>
            <a:pPr marL="0" indent="0">
              <a:buNone/>
            </a:pPr>
            <a:r>
              <a:rPr lang="en-US" sz="2300" dirty="0" smtClean="0">
                <a:effectLst>
                  <a:outerShdw blurRad="38100" dist="38100" dir="2700000" algn="tl">
                    <a:srgbClr val="000000">
                      <a:alpha val="43137"/>
                    </a:srgbClr>
                  </a:outerShdw>
                </a:effectLst>
                <a:latin typeface="Geogrotesque Regular" pitchFamily="50" charset="0"/>
              </a:rPr>
              <a:t>“</a:t>
            </a:r>
            <a:r>
              <a:rPr lang="en-US" sz="2300" i="1" dirty="0" smtClean="0">
                <a:effectLst>
                  <a:outerShdw blurRad="38100" dist="38100" dir="2700000" algn="tl">
                    <a:srgbClr val="000000">
                      <a:alpha val="43137"/>
                    </a:srgbClr>
                  </a:outerShdw>
                </a:effectLst>
                <a:latin typeface="Geogrotesque Regular" pitchFamily="50" charset="0"/>
              </a:rPr>
              <a:t>State </a:t>
            </a:r>
            <a:r>
              <a:rPr lang="en-US" sz="2300" i="1" dirty="0">
                <a:effectLst>
                  <a:outerShdw blurRad="38100" dist="38100" dir="2700000" algn="tl">
                    <a:srgbClr val="000000">
                      <a:alpha val="43137"/>
                    </a:srgbClr>
                  </a:outerShdw>
                </a:effectLst>
                <a:latin typeface="Geogrotesque Regular" pitchFamily="50" charset="0"/>
              </a:rPr>
              <a:t>aid does not always lead to a decent </a:t>
            </a:r>
            <a:r>
              <a:rPr lang="en-US" sz="2300" i="1" dirty="0" smtClean="0">
                <a:effectLst>
                  <a:outerShdw blurRad="38100" dist="38100" dir="2700000" algn="tl">
                    <a:srgbClr val="000000">
                      <a:alpha val="43137"/>
                    </a:srgbClr>
                  </a:outerShdw>
                </a:effectLst>
                <a:latin typeface="Geogrotesque Regular" pitchFamily="50" charset="0"/>
              </a:rPr>
              <a:t>life</a:t>
            </a:r>
            <a:r>
              <a:rPr lang="en-US" sz="2300" dirty="0" smtClean="0">
                <a:effectLst>
                  <a:outerShdw blurRad="38100" dist="38100" dir="2700000" algn="tl">
                    <a:srgbClr val="000000">
                      <a:alpha val="43137"/>
                    </a:srgbClr>
                  </a:outerShdw>
                </a:effectLst>
                <a:latin typeface="Geogrotesque Regular" pitchFamily="50" charset="0"/>
              </a:rPr>
              <a:t>”</a:t>
            </a:r>
            <a:endParaRPr lang="de-DE" sz="2300" noProof="1" smtClean="0">
              <a:effectLst>
                <a:outerShdw blurRad="38100" dist="38100" dir="2700000" algn="tl">
                  <a:srgbClr val="000000">
                    <a:alpha val="43137"/>
                  </a:srgbClr>
                </a:outerShdw>
              </a:effectLst>
              <a:latin typeface="Geogrotesque Regular" pitchFamily="50" charset="0"/>
            </a:endParaRPr>
          </a:p>
          <a:p>
            <a:endParaRPr lang="en-US" dirty="0" smtClean="0">
              <a:latin typeface="Geogrotesque Regular" pitchFamily="50" charset="0"/>
            </a:endParaRPr>
          </a:p>
        </p:txBody>
      </p:sp>
    </p:spTree>
    <p:extLst>
      <p:ext uri="{BB962C8B-B14F-4D97-AF65-F5344CB8AC3E}">
        <p14:creationId xmlns:p14="http://schemas.microsoft.com/office/powerpoint/2010/main" val="975589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noProof="1" smtClean="0"/>
              <a:t>Comparing the RB to the minimum social wage (MSW)</a:t>
            </a:r>
            <a:endParaRPr lang="de-DE" noProof="1"/>
          </a:p>
        </p:txBody>
      </p:sp>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Unicode MS" pitchFamily="34" charset="-128"/>
                <a:cs typeface="Arial" pitchFamily="34" charset="0"/>
              </a:rPr>
              <a:t>four types of households Singles (m / f) Couple without children Singles with 1 child Couple with 2 children</a:t>
            </a:r>
            <a:r>
              <a:rPr kumimoji="0" lang="fr-FR" altLang="fr-FR" sz="600" b="0" i="0" u="none" strike="noStrike" cap="none" normalizeH="0" baseline="0" smtClean="0">
                <a:ln>
                  <a:noFill/>
                </a:ln>
                <a:solidFill>
                  <a:schemeClr val="tx1"/>
                </a:solidFill>
                <a:effectLst/>
                <a:latin typeface="Arial" pitchFamily="34" charset="0"/>
                <a:cs typeface="Arial" pitchFamily="34" charset="0"/>
              </a:rPr>
              <a:t> </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Inhaltsplatzhalter 1"/>
          <p:cNvSpPr>
            <a:spLocks noGrp="1"/>
          </p:cNvSpPr>
          <p:nvPr>
            <p:ph idx="13"/>
          </p:nvPr>
        </p:nvSpPr>
        <p:spPr>
          <a:xfrm>
            <a:off x="5497795" y="1441818"/>
            <a:ext cx="2809863" cy="2204631"/>
          </a:xfrm>
        </p:spPr>
        <p:txBody>
          <a:bodyPr>
            <a:normAutofit/>
          </a:bodyPr>
          <a:lstStyle/>
          <a:p>
            <a:pPr marL="0" indent="0">
              <a:buNone/>
            </a:pPr>
            <a:r>
              <a:rPr lang="en-US" sz="2300" i="1" dirty="0" smtClean="0">
                <a:effectLst>
                  <a:outerShdw blurRad="38100" dist="38100" dir="2700000" algn="tl">
                    <a:srgbClr val="000000">
                      <a:alpha val="43137"/>
                    </a:srgbClr>
                  </a:outerShdw>
                </a:effectLst>
                <a:latin typeface="Geogrotesque Regular" pitchFamily="50" charset="0"/>
              </a:rPr>
              <a:t>“For a family with 2 children additional    1 160 EUR of state aids lead to a decent life”</a:t>
            </a:r>
            <a:endParaRPr lang="de-DE" sz="2300" i="1" noProof="1" smtClean="0">
              <a:effectLst>
                <a:outerShdw blurRad="38100" dist="38100" dir="2700000" algn="tl">
                  <a:srgbClr val="000000">
                    <a:alpha val="43137"/>
                  </a:srgbClr>
                </a:outerShdw>
              </a:effectLst>
              <a:latin typeface="Geogrotesque Regular" pitchFamily="50" charset="0"/>
            </a:endParaRPr>
          </a:p>
          <a:p>
            <a:endParaRPr lang="en-US" dirty="0" smtClean="0">
              <a:latin typeface="Geogrotesque Regular" pitchFamily="50"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16" y="916723"/>
            <a:ext cx="4632184" cy="374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362" y="3499802"/>
            <a:ext cx="126841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120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t>Comparing the RB to the at-risk-of-poverty </a:t>
            </a:r>
            <a:r>
              <a:rPr lang="de-DE" noProof="1"/>
              <a:t>threshold</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28" y="967215"/>
            <a:ext cx="3704947" cy="383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5142" y="3056571"/>
            <a:ext cx="4196357" cy="1200329"/>
          </a:xfrm>
          <a:prstGeom prst="rect">
            <a:avLst/>
          </a:prstGeom>
        </p:spPr>
        <p:txBody>
          <a:bodyPr wrap="square">
            <a:spAutoFit/>
          </a:bodyPr>
          <a:lstStyle/>
          <a:p>
            <a:r>
              <a:rPr lang="en-US" dirty="0" smtClean="0">
                <a:solidFill>
                  <a:schemeClr val="bg1"/>
                </a:solidFill>
                <a:effectLst>
                  <a:outerShdw blurRad="38100" dist="38100" dir="2700000" algn="tl">
                    <a:srgbClr val="000000">
                      <a:alpha val="43137"/>
                    </a:srgbClr>
                  </a:outerShdw>
                </a:effectLst>
                <a:latin typeface="Geogrotesque Regular" pitchFamily="50" charset="0"/>
              </a:rPr>
              <a:t>“</a:t>
            </a:r>
            <a:r>
              <a:rPr lang="en-US" i="1" dirty="0" smtClean="0">
                <a:solidFill>
                  <a:schemeClr val="bg1"/>
                </a:solidFill>
                <a:effectLst>
                  <a:outerShdw blurRad="38100" dist="38100" dir="2700000" algn="tl">
                    <a:srgbClr val="000000">
                      <a:alpha val="43137"/>
                    </a:srgbClr>
                  </a:outerShdw>
                </a:effectLst>
                <a:latin typeface="Geogrotesque Regular" pitchFamily="50" charset="0"/>
              </a:rPr>
              <a:t>16.5</a:t>
            </a:r>
            <a:r>
              <a:rPr lang="en-US" i="1" dirty="0">
                <a:solidFill>
                  <a:schemeClr val="bg1"/>
                </a:solidFill>
                <a:effectLst>
                  <a:outerShdw blurRad="38100" dist="38100" dir="2700000" algn="tl">
                    <a:srgbClr val="000000">
                      <a:alpha val="43137"/>
                    </a:srgbClr>
                  </a:outerShdw>
                </a:effectLst>
                <a:latin typeface="Geogrotesque Regular" pitchFamily="50" charset="0"/>
              </a:rPr>
              <a:t>% of the population considered as poor in Luxembourg according to the relative poverty definition can not participate actively in </a:t>
            </a:r>
            <a:r>
              <a:rPr lang="en-US" i="1" dirty="0" smtClean="0">
                <a:solidFill>
                  <a:schemeClr val="bg1"/>
                </a:solidFill>
                <a:effectLst>
                  <a:outerShdw blurRad="38100" dist="38100" dir="2700000" algn="tl">
                    <a:srgbClr val="000000">
                      <a:alpha val="43137"/>
                    </a:srgbClr>
                  </a:outerShdw>
                </a:effectLst>
                <a:latin typeface="Geogrotesque Regular" pitchFamily="50" charset="0"/>
              </a:rPr>
              <a:t>society</a:t>
            </a:r>
            <a:r>
              <a:rPr lang="en-US" dirty="0" smtClean="0">
                <a:solidFill>
                  <a:schemeClr val="bg1"/>
                </a:solidFill>
                <a:effectLst>
                  <a:outerShdw blurRad="38100" dist="38100" dir="2700000" algn="tl">
                    <a:srgbClr val="000000">
                      <a:alpha val="43137"/>
                    </a:srgbClr>
                  </a:outerShdw>
                </a:effectLst>
                <a:latin typeface="Geogrotesque Regular" pitchFamily="50" charset="0"/>
              </a:rPr>
              <a:t>”</a:t>
            </a:r>
            <a:endParaRPr lang="fr-FR" dirty="0">
              <a:solidFill>
                <a:schemeClr val="bg1"/>
              </a:solidFill>
              <a:effectLst>
                <a:outerShdw blurRad="38100" dist="38100" dir="2700000" algn="tl">
                  <a:srgbClr val="000000">
                    <a:alpha val="43137"/>
                  </a:srgbClr>
                </a:outerShdw>
              </a:effectLst>
              <a:latin typeface="Geogrotesque Regular" pitchFamily="50" charset="0"/>
            </a:endParaRPr>
          </a:p>
        </p:txBody>
      </p:sp>
      <p:pic>
        <p:nvPicPr>
          <p:cNvPr id="82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43" y="967215"/>
            <a:ext cx="4533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73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t>Comparing the RB to the average consumption expenditure</a:t>
            </a:r>
            <a:endParaRPr lang="de-DE" noProof="1"/>
          </a:p>
        </p:txBody>
      </p:sp>
      <p:sp>
        <p:nvSpPr>
          <p:cNvPr id="3" name="Rectangle 2"/>
          <p:cNvSpPr/>
          <p:nvPr/>
        </p:nvSpPr>
        <p:spPr>
          <a:xfrm>
            <a:off x="948072" y="3094672"/>
            <a:ext cx="3539364" cy="923330"/>
          </a:xfrm>
          <a:prstGeom prst="rect">
            <a:avLst/>
          </a:prstGeom>
        </p:spPr>
        <p:txBody>
          <a:bodyPr wrap="square">
            <a:spAutoFit/>
          </a:bodyPr>
          <a:lstStyle/>
          <a:p>
            <a:r>
              <a:rPr lang="en-US" i="1" dirty="0" smtClean="0">
                <a:solidFill>
                  <a:schemeClr val="bg1"/>
                </a:solidFill>
                <a:effectLst>
                  <a:outerShdw blurRad="38100" dist="38100" dir="2700000" algn="tl">
                    <a:srgbClr val="000000">
                      <a:alpha val="43137"/>
                    </a:srgbClr>
                  </a:outerShdw>
                </a:effectLst>
                <a:latin typeface="Geogrotesque Regular" pitchFamily="50" charset="0"/>
              </a:rPr>
              <a:t>“The </a:t>
            </a:r>
            <a:r>
              <a:rPr lang="en-US" i="1" dirty="0" smtClean="0">
                <a:solidFill>
                  <a:schemeClr val="bg1"/>
                </a:solidFill>
                <a:effectLst>
                  <a:outerShdw blurRad="38100" dist="38100" dir="2700000" algn="tl">
                    <a:srgbClr val="000000">
                      <a:alpha val="43137"/>
                    </a:srgbClr>
                  </a:outerShdw>
                </a:effectLst>
              </a:rPr>
              <a:t>average </a:t>
            </a:r>
            <a:r>
              <a:rPr lang="en-US" i="1" dirty="0">
                <a:solidFill>
                  <a:schemeClr val="bg1"/>
                </a:solidFill>
                <a:effectLst>
                  <a:outerShdw blurRad="38100" dist="38100" dir="2700000" algn="tl">
                    <a:srgbClr val="000000">
                      <a:alpha val="43137"/>
                    </a:srgbClr>
                  </a:outerShdw>
                </a:effectLst>
              </a:rPr>
              <a:t>living </a:t>
            </a:r>
            <a:r>
              <a:rPr lang="en-US" i="1" dirty="0" smtClean="0">
                <a:solidFill>
                  <a:schemeClr val="bg1"/>
                </a:solidFill>
                <a:effectLst>
                  <a:outerShdw blurRad="38100" dist="38100" dir="2700000" algn="tl">
                    <a:srgbClr val="000000">
                      <a:alpha val="43137"/>
                    </a:srgbClr>
                  </a:outerShdw>
                </a:effectLst>
              </a:rPr>
              <a:t>standard is much higher than the reference budget</a:t>
            </a:r>
            <a:r>
              <a:rPr lang="en-US" i="1" dirty="0" smtClean="0">
                <a:solidFill>
                  <a:schemeClr val="bg1"/>
                </a:solidFill>
                <a:effectLst>
                  <a:outerShdw blurRad="38100" dist="38100" dir="2700000" algn="tl">
                    <a:srgbClr val="000000">
                      <a:alpha val="43137"/>
                    </a:srgbClr>
                  </a:outerShdw>
                </a:effectLst>
                <a:latin typeface="Geogrotesque Regular" pitchFamily="50" charset="0"/>
              </a:rPr>
              <a:t>”</a:t>
            </a:r>
            <a:endParaRPr lang="fr-FR" i="1" dirty="0">
              <a:solidFill>
                <a:schemeClr val="bg1"/>
              </a:solidFill>
              <a:effectLst>
                <a:outerShdw blurRad="38100" dist="38100" dir="2700000" algn="tl">
                  <a:srgbClr val="000000">
                    <a:alpha val="43137"/>
                  </a:srgbClr>
                </a:outerShdw>
              </a:effectLst>
              <a:latin typeface="Geogrotesque Regular" pitchFamily="50"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8029" y="722203"/>
            <a:ext cx="3721005" cy="384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38" y="1202745"/>
            <a:ext cx="4796800" cy="131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562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noProof="1" smtClean="0"/>
              <a:t>Very good media coverage…</a:t>
            </a:r>
            <a:endParaRPr lang="de-DE" noProof="1"/>
          </a:p>
        </p:txBody>
      </p:sp>
      <p:sp>
        <p:nvSpPr>
          <p:cNvPr id="4" name="Rechteck 3"/>
          <p:cNvSpPr/>
          <p:nvPr/>
        </p:nvSpPr>
        <p:spPr>
          <a:xfrm>
            <a:off x="274353" y="880432"/>
            <a:ext cx="2886891" cy="307777"/>
          </a:xfrm>
          <a:prstGeom prst="rect">
            <a:avLst/>
          </a:prstGeom>
        </p:spPr>
        <p:txBody>
          <a:bodyPr wrap="square" lIns="0" tIns="0" rIns="0" bIns="0" anchor="t" anchorCtr="0">
            <a:spAutoFit/>
          </a:bodyPr>
          <a:lstStyle/>
          <a:p>
            <a:r>
              <a:rPr lang="de-DE" sz="2000" noProof="1">
                <a:solidFill>
                  <a:srgbClr val="515151"/>
                </a:solidFill>
                <a:latin typeface="Geogrotesque Semi" charset="0"/>
              </a:rPr>
              <a:t>…but lots of criticism</a:t>
            </a:r>
            <a:endParaRPr lang="de-DE" sz="2000" baseline="0" noProof="1">
              <a:solidFill>
                <a:srgbClr val="515151"/>
              </a:solidFill>
              <a:latin typeface="Geogrotesque Semi"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 y="1248561"/>
            <a:ext cx="3339507" cy="201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141" y="340035"/>
            <a:ext cx="3611388" cy="248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305" y="2359413"/>
            <a:ext cx="1839206" cy="214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826394"/>
            <a:ext cx="4027952" cy="237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2908" y="3014275"/>
            <a:ext cx="3108478" cy="155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167" y="3014275"/>
            <a:ext cx="2805713" cy="77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3778" y="2762898"/>
            <a:ext cx="2155409" cy="143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11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895581"/>
            <a:ext cx="3931953" cy="3587209"/>
          </a:xfrm>
        </p:spPr>
        <p:txBody>
          <a:bodyPr>
            <a:normAutofit/>
          </a:bodyPr>
          <a:lstStyle/>
          <a:p>
            <a:r>
              <a:rPr lang="de-DE" noProof="1" smtClean="0"/>
              <a:t>Compare RB to the recently voted minimum income (REVIS=</a:t>
            </a:r>
            <a:r>
              <a:rPr lang="de-DE" i="1" noProof="1" smtClean="0"/>
              <a:t>Revenu d‘inclusion sociale</a:t>
            </a:r>
            <a:r>
              <a:rPr lang="de-DE" noProof="1" smtClean="0"/>
              <a:t>)</a:t>
            </a:r>
          </a:p>
          <a:p>
            <a:r>
              <a:rPr lang="de-DE" noProof="1" smtClean="0"/>
              <a:t>Complete revision of the baskets and pricing every 4-5 years (2019?)</a:t>
            </a:r>
          </a:p>
          <a:p>
            <a:r>
              <a:rPr lang="de-DE" noProof="1" smtClean="0"/>
              <a:t>Extension to other household types – populations</a:t>
            </a:r>
            <a:endParaRPr lang="de-DE" noProof="1"/>
          </a:p>
          <a:p>
            <a:pPr lvl="1"/>
            <a:r>
              <a:rPr lang="en-US" b="1" noProof="1"/>
              <a:t>Early </a:t>
            </a:r>
            <a:r>
              <a:rPr lang="en-US" b="1" noProof="1" smtClean="0"/>
              <a:t>childhood (policy need)</a:t>
            </a:r>
          </a:p>
          <a:p>
            <a:pPr lvl="1"/>
            <a:r>
              <a:rPr lang="en-US" noProof="1" smtClean="0"/>
              <a:t>Third Age</a:t>
            </a:r>
          </a:p>
          <a:p>
            <a:pPr lvl="1"/>
            <a:r>
              <a:rPr lang="en-US" noProof="1" smtClean="0"/>
              <a:t>Non </a:t>
            </a:r>
            <a:r>
              <a:rPr lang="en-US" noProof="1"/>
              <a:t>active people</a:t>
            </a:r>
            <a:endParaRPr lang="de-DE" noProof="1" smtClean="0"/>
          </a:p>
        </p:txBody>
      </p:sp>
      <p:sp>
        <p:nvSpPr>
          <p:cNvPr id="4" name="Titel 3"/>
          <p:cNvSpPr>
            <a:spLocks noGrp="1"/>
          </p:cNvSpPr>
          <p:nvPr>
            <p:ph type="title"/>
          </p:nvPr>
        </p:nvSpPr>
        <p:spPr/>
        <p:txBody>
          <a:bodyPr/>
          <a:lstStyle/>
          <a:p>
            <a:r>
              <a:rPr lang="de-DE" noProof="1"/>
              <a:t>F</a:t>
            </a:r>
            <a:r>
              <a:rPr lang="de-DE" noProof="1" smtClean="0"/>
              <a:t>uture plans</a:t>
            </a:r>
            <a:endParaRPr lang="de-DE" noProof="1"/>
          </a:p>
        </p:txBody>
      </p:sp>
      <p:sp>
        <p:nvSpPr>
          <p:cNvPr id="5" name="Rechteck 4"/>
          <p:cNvSpPr/>
          <p:nvPr/>
        </p:nvSpPr>
        <p:spPr>
          <a:xfrm>
            <a:off x="294270" y="895581"/>
            <a:ext cx="3931953" cy="307777"/>
          </a:xfrm>
          <a:prstGeom prst="rect">
            <a:avLst/>
          </a:prstGeom>
        </p:spPr>
        <p:txBody>
          <a:bodyPr wrap="square" lIns="0" tIns="0" rIns="0" bIns="0" anchor="t" anchorCtr="0">
            <a:spAutoFit/>
          </a:bodyPr>
          <a:lstStyle/>
          <a:p>
            <a:endParaRPr lang="de-DE" sz="2000" baseline="0" noProof="1">
              <a:solidFill>
                <a:srgbClr val="515151"/>
              </a:solidFill>
              <a:latin typeface="Geogrotesque Semi"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1225" y="1049469"/>
            <a:ext cx="4114800" cy="3061607"/>
          </a:xfrm>
        </p:spPr>
      </p:pic>
    </p:spTree>
    <p:extLst>
      <p:ext uri="{BB962C8B-B14F-4D97-AF65-F5344CB8AC3E}">
        <p14:creationId xmlns:p14="http://schemas.microsoft.com/office/powerpoint/2010/main" val="3470522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478" y="2074127"/>
            <a:ext cx="8631044" cy="369332"/>
          </a:xfrm>
          <a:prstGeom prst="rect">
            <a:avLst/>
          </a:prstGeom>
          <a:noFill/>
        </p:spPr>
        <p:txBody>
          <a:bodyPr wrap="square" rtlCol="0">
            <a:spAutoFit/>
          </a:bodyPr>
          <a:lstStyle/>
          <a:p>
            <a:pPr algn="ctr"/>
            <a:r>
              <a:rPr lang="fr-LU" dirty="0" err="1" smtClean="0">
                <a:solidFill>
                  <a:schemeClr val="bg1"/>
                </a:solidFill>
                <a:latin typeface="Geogrotesque Medium" pitchFamily="50" charset="0"/>
              </a:rPr>
              <a:t>Thank</a:t>
            </a:r>
            <a:r>
              <a:rPr lang="fr-LU" dirty="0" smtClean="0">
                <a:solidFill>
                  <a:schemeClr val="bg1"/>
                </a:solidFill>
                <a:latin typeface="Geogrotesque Medium" pitchFamily="50" charset="0"/>
              </a:rPr>
              <a:t> </a:t>
            </a:r>
            <a:r>
              <a:rPr lang="fr-LU" dirty="0" err="1" smtClean="0">
                <a:solidFill>
                  <a:schemeClr val="bg1"/>
                </a:solidFill>
                <a:latin typeface="Geogrotesque Medium" pitchFamily="50" charset="0"/>
              </a:rPr>
              <a:t>you</a:t>
            </a:r>
            <a:r>
              <a:rPr lang="fr-LU" dirty="0" smtClean="0">
                <a:solidFill>
                  <a:schemeClr val="bg1"/>
                </a:solidFill>
                <a:latin typeface="Geogrotesque Medium" pitchFamily="50" charset="0"/>
              </a:rPr>
              <a:t> for </a:t>
            </a:r>
            <a:r>
              <a:rPr lang="fr-LU" dirty="0" err="1" smtClean="0">
                <a:solidFill>
                  <a:schemeClr val="bg1"/>
                </a:solidFill>
                <a:latin typeface="Geogrotesque Medium" pitchFamily="50" charset="0"/>
              </a:rPr>
              <a:t>your</a:t>
            </a:r>
            <a:r>
              <a:rPr lang="fr-LU" dirty="0" smtClean="0">
                <a:solidFill>
                  <a:schemeClr val="bg1"/>
                </a:solidFill>
                <a:latin typeface="Geogrotesque Medium" pitchFamily="50" charset="0"/>
              </a:rPr>
              <a:t> attention !</a:t>
            </a:r>
            <a:endParaRPr lang="fr-FR" dirty="0">
              <a:solidFill>
                <a:schemeClr val="bg1"/>
              </a:solidFill>
              <a:latin typeface="Geogrotesque Medium" pitchFamily="50" charset="0"/>
            </a:endParaRPr>
          </a:p>
        </p:txBody>
      </p:sp>
      <p:sp>
        <p:nvSpPr>
          <p:cNvPr id="3" name="TextBox 2"/>
          <p:cNvSpPr txBox="1"/>
          <p:nvPr/>
        </p:nvSpPr>
        <p:spPr>
          <a:xfrm>
            <a:off x="702527" y="3178098"/>
            <a:ext cx="2843561" cy="923330"/>
          </a:xfrm>
          <a:prstGeom prst="rect">
            <a:avLst/>
          </a:prstGeom>
          <a:noFill/>
        </p:spPr>
        <p:txBody>
          <a:bodyPr wrap="square" rtlCol="0">
            <a:spAutoFit/>
          </a:bodyPr>
          <a:lstStyle/>
          <a:p>
            <a:r>
              <a:rPr lang="fr-LU" dirty="0" smtClean="0">
                <a:solidFill>
                  <a:schemeClr val="bg1"/>
                </a:solidFill>
              </a:rPr>
              <a:t>Contact:</a:t>
            </a:r>
          </a:p>
          <a:p>
            <a:r>
              <a:rPr lang="fr-LU" dirty="0" smtClean="0">
                <a:solidFill>
                  <a:schemeClr val="bg1"/>
                </a:solidFill>
                <a:hlinkClick r:id="rId2"/>
              </a:rPr>
              <a:t>jerome.hury@statec.etat.lu</a:t>
            </a:r>
            <a:endParaRPr lang="fr-LU" dirty="0" smtClean="0">
              <a:solidFill>
                <a:schemeClr val="bg1"/>
              </a:solidFill>
            </a:endParaRPr>
          </a:p>
          <a:p>
            <a:r>
              <a:rPr lang="fr-LU" dirty="0" smtClean="0">
                <a:solidFill>
                  <a:schemeClr val="bg1"/>
                </a:solidFill>
              </a:rPr>
              <a:t>+352 247 88474</a:t>
            </a:r>
            <a:endParaRPr lang="fr-FR" dirty="0">
              <a:solidFill>
                <a:schemeClr val="bg1"/>
              </a:solidFill>
            </a:endParaRPr>
          </a:p>
        </p:txBody>
      </p:sp>
    </p:spTree>
    <p:extLst>
      <p:ext uri="{BB962C8B-B14F-4D97-AF65-F5344CB8AC3E}">
        <p14:creationId xmlns:p14="http://schemas.microsoft.com/office/powerpoint/2010/main" val="121050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9600" b="1" dirty="0">
                <a:latin typeface="Calibri" panose="020F0502020204030204" pitchFamily="34" charset="0"/>
              </a:rPr>
              <a:t>3 549 €</a:t>
            </a:r>
            <a:endParaRPr lang="de-DE" sz="9600" noProof="1"/>
          </a:p>
        </p:txBody>
      </p:sp>
      <p:sp>
        <p:nvSpPr>
          <p:cNvPr id="3" name="Rechteck 2"/>
          <p:cNvSpPr/>
          <p:nvPr/>
        </p:nvSpPr>
        <p:spPr>
          <a:xfrm>
            <a:off x="5129560" y="1029051"/>
            <a:ext cx="2886891" cy="2154436"/>
          </a:xfrm>
          <a:prstGeom prst="rect">
            <a:avLst/>
          </a:prstGeom>
        </p:spPr>
        <p:txBody>
          <a:bodyPr wrap="square" lIns="0" tIns="0" rIns="0" bIns="0" anchor="t" anchorCtr="0">
            <a:spAutoFit/>
          </a:bodyPr>
          <a:lstStyle/>
          <a:p>
            <a:r>
              <a:rPr lang="de-DE" sz="4000" b="1" dirty="0" err="1" smtClean="0">
                <a:solidFill>
                  <a:schemeClr val="bg1"/>
                </a:solidFill>
                <a:latin typeface="Calibri" panose="020F0502020204030204" pitchFamily="34" charset="0"/>
              </a:rPr>
              <a:t>Is</a:t>
            </a:r>
            <a:r>
              <a:rPr lang="de-DE" sz="4000" b="1" dirty="0" smtClean="0">
                <a:solidFill>
                  <a:schemeClr val="bg1"/>
                </a:solidFill>
                <a:latin typeface="Calibri" panose="020F0502020204030204" pitchFamily="34" charset="0"/>
              </a:rPr>
              <a:t> </a:t>
            </a:r>
            <a:r>
              <a:rPr lang="de-DE" sz="4000" b="1" dirty="0" err="1">
                <a:solidFill>
                  <a:schemeClr val="bg1"/>
                </a:solidFill>
                <a:latin typeface="Calibri" panose="020F0502020204030204" pitchFamily="34" charset="0"/>
              </a:rPr>
              <a:t>this</a:t>
            </a:r>
            <a:r>
              <a:rPr lang="de-DE" sz="4000" b="1" dirty="0">
                <a:solidFill>
                  <a:schemeClr val="bg1"/>
                </a:solidFill>
                <a:latin typeface="Calibri" panose="020F0502020204030204" pitchFamily="34" charset="0"/>
              </a:rPr>
              <a:t> </a:t>
            </a:r>
            <a:r>
              <a:rPr lang="de-DE" sz="4000" b="1" dirty="0" err="1">
                <a:solidFill>
                  <a:schemeClr val="bg1"/>
                </a:solidFill>
                <a:latin typeface="Calibri" panose="020F0502020204030204" pitchFamily="34" charset="0"/>
              </a:rPr>
              <a:t>enough</a:t>
            </a:r>
            <a:r>
              <a:rPr lang="de-DE" sz="4000" b="1" dirty="0">
                <a:solidFill>
                  <a:schemeClr val="bg1"/>
                </a:solidFill>
                <a:latin typeface="Calibri" panose="020F0502020204030204" pitchFamily="34" charset="0"/>
              </a:rPr>
              <a:t> for a </a:t>
            </a:r>
            <a:r>
              <a:rPr lang="de-DE" sz="4000" b="1" dirty="0" err="1">
                <a:solidFill>
                  <a:schemeClr val="bg1"/>
                </a:solidFill>
                <a:latin typeface="Calibri" panose="020F0502020204030204" pitchFamily="34" charset="0"/>
              </a:rPr>
              <a:t>decent</a:t>
            </a:r>
            <a:r>
              <a:rPr lang="de-DE" sz="4000" b="1" dirty="0">
                <a:solidFill>
                  <a:schemeClr val="bg1"/>
                </a:solidFill>
                <a:latin typeface="Calibri" panose="020F0502020204030204" pitchFamily="34" charset="0"/>
              </a:rPr>
              <a:t> </a:t>
            </a:r>
            <a:r>
              <a:rPr lang="de-DE" sz="4000" b="1" dirty="0" err="1">
                <a:solidFill>
                  <a:schemeClr val="bg1"/>
                </a:solidFill>
                <a:latin typeface="Calibri" panose="020F0502020204030204" pitchFamily="34" charset="0"/>
              </a:rPr>
              <a:t>life</a:t>
            </a:r>
            <a:r>
              <a:rPr lang="de-DE" sz="4000" b="1" dirty="0">
                <a:solidFill>
                  <a:schemeClr val="bg1"/>
                </a:solidFill>
                <a:latin typeface="Calibri" panose="020F0502020204030204" pitchFamily="34" charset="0"/>
              </a:rPr>
              <a:t>?</a:t>
            </a:r>
          </a:p>
          <a:p>
            <a:endParaRPr lang="de-DE" sz="2000" baseline="0" noProof="1">
              <a:solidFill>
                <a:schemeClr val="bg1"/>
              </a:solidFill>
              <a:latin typeface="Geogrotesque Semi" charset="0"/>
            </a:endParaRPr>
          </a:p>
        </p:txBody>
      </p:sp>
      <p:sp>
        <p:nvSpPr>
          <p:cNvPr id="4" name="Textfeld 7"/>
          <p:cNvSpPr txBox="1"/>
          <p:nvPr/>
        </p:nvSpPr>
        <p:spPr>
          <a:xfrm>
            <a:off x="245328" y="2966482"/>
            <a:ext cx="4180584" cy="646331"/>
          </a:xfrm>
          <a:prstGeom prst="rect">
            <a:avLst/>
          </a:prstGeom>
          <a:noFill/>
        </p:spPr>
        <p:txBody>
          <a:bodyPr wrap="square" rtlCol="0">
            <a:spAutoFit/>
          </a:bodyPr>
          <a:lstStyle/>
          <a:p>
            <a:pPr rtl="0"/>
            <a:r>
              <a:rPr lang="de-DE" b="0" i="0" u="none" strike="noStrike" kern="1200" baseline="0" noProof="1" smtClean="0">
                <a:solidFill>
                  <a:schemeClr val="bg1"/>
                </a:solidFill>
                <a:latin typeface="Calibri" panose="020F0502020204030204" pitchFamily="34" charset="0"/>
                <a:cs typeface="Vista Slab OT"/>
              </a:rPr>
              <a:t>This amount is the relative poverty line for a family with 2 kids.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346" y="3334329"/>
            <a:ext cx="835452" cy="55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225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895582"/>
            <a:ext cx="8541505" cy="3719590"/>
          </a:xfrm>
        </p:spPr>
        <p:txBody>
          <a:bodyPr/>
          <a:lstStyle/>
          <a:p>
            <a:r>
              <a:rPr lang="en-US" noProof="1" smtClean="0">
                <a:latin typeface="Geogrotesque Regular" pitchFamily="50" charset="0"/>
              </a:rPr>
              <a:t>Is the relative poverty threshold </a:t>
            </a:r>
            <a:r>
              <a:rPr lang="fr-FR" dirty="0" smtClean="0">
                <a:latin typeface="Geogrotesque Regular" pitchFamily="50" charset="0"/>
              </a:rPr>
              <a:t>t</a:t>
            </a:r>
            <a:r>
              <a:rPr lang="en-US" noProof="1" smtClean="0">
                <a:latin typeface="Geogrotesque Regular" pitchFamily="50" charset="0"/>
              </a:rPr>
              <a:t>oo high?</a:t>
            </a:r>
          </a:p>
          <a:p>
            <a:r>
              <a:rPr lang="en-US" noProof="1" smtClean="0">
                <a:latin typeface="Geogrotesque Regular" pitchFamily="50" charset="0"/>
              </a:rPr>
              <a:t>What are the minimum needs to </a:t>
            </a:r>
            <a:r>
              <a:rPr lang="en-US" noProof="1">
                <a:latin typeface="Geogrotesque Regular" pitchFamily="50" charset="0"/>
              </a:rPr>
              <a:t>live decently in Luxembourg and to participate actively in society</a:t>
            </a:r>
            <a:r>
              <a:rPr lang="en-US" noProof="1" smtClean="0">
                <a:latin typeface="Geogrotesque Regular" pitchFamily="50" charset="0"/>
              </a:rPr>
              <a:t>?</a:t>
            </a:r>
            <a:endParaRPr lang="en-US" dirty="0" smtClean="0">
              <a:latin typeface="Geogrotesque Regular" pitchFamily="50" charset="0"/>
            </a:endParaRPr>
          </a:p>
          <a:p>
            <a:r>
              <a:rPr lang="en-US" noProof="1" smtClean="0">
                <a:latin typeface="Geogrotesque Regular" pitchFamily="50" charset="0"/>
              </a:rPr>
              <a:t>Why a RB for LU? </a:t>
            </a:r>
          </a:p>
          <a:p>
            <a:pPr lvl="1"/>
            <a:r>
              <a:rPr lang="en-US" sz="1800" dirty="0">
                <a:latin typeface="Geogrotesque Regular" pitchFamily="50" charset="0"/>
              </a:rPr>
              <a:t>To stimulate the debate on poverty</a:t>
            </a:r>
          </a:p>
          <a:p>
            <a:pPr lvl="1"/>
            <a:r>
              <a:rPr lang="en-US" sz="1800" smtClean="0">
                <a:latin typeface="Geogrotesque Regular" pitchFamily="50" charset="0"/>
              </a:rPr>
              <a:t>To benchmark </a:t>
            </a:r>
            <a:r>
              <a:rPr lang="en-US" sz="1800" dirty="0" smtClean="0">
                <a:latin typeface="Geogrotesque Regular" pitchFamily="50" charset="0"/>
              </a:rPr>
              <a:t>for </a:t>
            </a:r>
            <a:r>
              <a:rPr lang="en-US" sz="1800" dirty="0">
                <a:latin typeface="Geogrotesque Regular" pitchFamily="50" charset="0"/>
              </a:rPr>
              <a:t>the (European</a:t>
            </a:r>
            <a:r>
              <a:rPr lang="en-US" sz="1800" dirty="0" smtClean="0">
                <a:latin typeface="Geogrotesque Regular" pitchFamily="50" charset="0"/>
              </a:rPr>
              <a:t>) other poverty </a:t>
            </a:r>
            <a:r>
              <a:rPr lang="en-US" sz="1800" dirty="0">
                <a:latin typeface="Geogrotesque Regular" pitchFamily="50" charset="0"/>
              </a:rPr>
              <a:t>and </a:t>
            </a:r>
            <a:r>
              <a:rPr lang="en-US" sz="1800" dirty="0" smtClean="0">
                <a:latin typeface="Geogrotesque Regular" pitchFamily="50" charset="0"/>
              </a:rPr>
              <a:t>deprivation indicators</a:t>
            </a:r>
          </a:p>
          <a:p>
            <a:pPr lvl="1"/>
            <a:r>
              <a:rPr lang="en-US" sz="1800" dirty="0" smtClean="0">
                <a:latin typeface="Geogrotesque Regular" pitchFamily="50" charset="0"/>
              </a:rPr>
              <a:t>To make </a:t>
            </a:r>
            <a:r>
              <a:rPr lang="en-US" sz="1800" dirty="0">
                <a:latin typeface="Geogrotesque Regular" pitchFamily="50" charset="0"/>
              </a:rPr>
              <a:t>comparisons with the minimum thresholds </a:t>
            </a:r>
          </a:p>
          <a:p>
            <a:pPr lvl="1"/>
            <a:r>
              <a:rPr lang="en-US" sz="1800" dirty="0" smtClean="0">
                <a:latin typeface="Geogrotesque Regular" pitchFamily="50" charset="0"/>
              </a:rPr>
              <a:t>To evaluate </a:t>
            </a:r>
            <a:r>
              <a:rPr lang="en-US" sz="1800" dirty="0">
                <a:latin typeface="Geogrotesque Regular" pitchFamily="50" charset="0"/>
              </a:rPr>
              <a:t>adequacy of protection systems against </a:t>
            </a:r>
            <a:r>
              <a:rPr lang="en-US" sz="1800" dirty="0" smtClean="0">
                <a:latin typeface="Geogrotesque Regular" pitchFamily="50" charset="0"/>
              </a:rPr>
              <a:t>poverty </a:t>
            </a:r>
          </a:p>
          <a:p>
            <a:pPr lvl="1"/>
            <a:r>
              <a:rPr lang="en-US" sz="1800" dirty="0">
                <a:latin typeface="Geogrotesque Regular" pitchFamily="50" charset="0"/>
              </a:rPr>
              <a:t>To help NGOs in their daily work</a:t>
            </a:r>
          </a:p>
          <a:p>
            <a:pPr lvl="1"/>
            <a:r>
              <a:rPr lang="en-US" sz="1800" dirty="0" smtClean="0">
                <a:latin typeface="Geogrotesque Regular" pitchFamily="50" charset="0"/>
              </a:rPr>
              <a:t>To develop </a:t>
            </a:r>
            <a:r>
              <a:rPr lang="en-US" sz="1800" dirty="0">
                <a:latin typeface="Geogrotesque Regular" pitchFamily="50" charset="0"/>
              </a:rPr>
              <a:t>budget counseling programs for households in financial </a:t>
            </a:r>
            <a:r>
              <a:rPr lang="en-US" sz="1800" dirty="0" smtClean="0">
                <a:latin typeface="Geogrotesque Regular" pitchFamily="50" charset="0"/>
              </a:rPr>
              <a:t>difficulty</a:t>
            </a:r>
          </a:p>
          <a:p>
            <a:r>
              <a:rPr lang="en-US" sz="2000" dirty="0" smtClean="0">
                <a:latin typeface="Geogrotesque Regular" pitchFamily="50" charset="0"/>
              </a:rPr>
              <a:t>But </a:t>
            </a:r>
            <a:r>
              <a:rPr lang="en-US" sz="2000" b="1" u="sng" dirty="0" smtClean="0">
                <a:latin typeface="Geogrotesque Regular" pitchFamily="50" charset="0"/>
              </a:rPr>
              <a:t>no</a:t>
            </a:r>
            <a:r>
              <a:rPr lang="en-US" sz="2000" dirty="0" smtClean="0">
                <a:latin typeface="Geogrotesque Regular" pitchFamily="50" charset="0"/>
              </a:rPr>
              <a:t> official policy use for the moment</a:t>
            </a:r>
          </a:p>
        </p:txBody>
      </p:sp>
      <p:sp>
        <p:nvSpPr>
          <p:cNvPr id="4" name="Titel 3"/>
          <p:cNvSpPr>
            <a:spLocks noGrp="1"/>
          </p:cNvSpPr>
          <p:nvPr>
            <p:ph type="title"/>
          </p:nvPr>
        </p:nvSpPr>
        <p:spPr/>
        <p:txBody>
          <a:bodyPr/>
          <a:lstStyle/>
          <a:p>
            <a:r>
              <a:rPr lang="de-DE" noProof="1" smtClean="0"/>
              <a:t>The starting point</a:t>
            </a:r>
            <a:endParaRPr lang="de-DE" noProof="1"/>
          </a:p>
        </p:txBody>
      </p:sp>
    </p:spTree>
    <p:extLst>
      <p:ext uri="{BB962C8B-B14F-4D97-AF65-F5344CB8AC3E}">
        <p14:creationId xmlns:p14="http://schemas.microsoft.com/office/powerpoint/2010/main" val="333406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t>Towards a reference budget for Luxembourg</a:t>
            </a:r>
            <a:endParaRPr lang="de-DE" noProof="1"/>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374611423"/>
              </p:ext>
            </p:extLst>
          </p:nvPr>
        </p:nvGraphicFramePr>
        <p:xfrm>
          <a:off x="663730" y="924433"/>
          <a:ext cx="4108992" cy="3563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323141" y="1931666"/>
            <a:ext cx="3687044" cy="1477328"/>
          </a:xfrm>
          <a:prstGeom prst="rect">
            <a:avLst/>
          </a:prstGeom>
        </p:spPr>
        <p:txBody>
          <a:bodyPr wrap="square">
            <a:spAutoFit/>
          </a:bodyPr>
          <a:lstStyle/>
          <a:p>
            <a:r>
              <a:rPr lang="en-GB" dirty="0" smtClean="0">
                <a:solidFill>
                  <a:schemeClr val="bg1"/>
                </a:solidFill>
                <a:latin typeface="Geogrotesque Regular" pitchFamily="50" charset="0"/>
              </a:rPr>
              <a:t>Project carried out in the context of :</a:t>
            </a:r>
          </a:p>
          <a:p>
            <a:pPr marL="285750" indent="-285750">
              <a:buFont typeface="Arial" panose="020B0604020202020204" pitchFamily="34" charset="0"/>
              <a:buChar char="•"/>
            </a:pPr>
            <a:r>
              <a:rPr lang="en-GB" dirty="0" err="1" smtClean="0">
                <a:solidFill>
                  <a:schemeClr val="bg1"/>
                </a:solidFill>
                <a:latin typeface="Geogrotesque Regular" pitchFamily="50" charset="0"/>
              </a:rPr>
              <a:t>ImPRovE</a:t>
            </a:r>
            <a:r>
              <a:rPr lang="en-GB" dirty="0" smtClean="0">
                <a:solidFill>
                  <a:schemeClr val="bg1"/>
                </a:solidFill>
                <a:latin typeface="Geogrotesque Regular" pitchFamily="50" charset="0"/>
              </a:rPr>
              <a:t> (FP7): 7 countries, 2012-2016</a:t>
            </a:r>
          </a:p>
          <a:p>
            <a:pPr marL="285750" indent="-285750">
              <a:buFont typeface="Arial" panose="020B0604020202020204" pitchFamily="34" charset="0"/>
              <a:buChar char="•"/>
            </a:pPr>
            <a:r>
              <a:rPr lang="en-GB" dirty="0" smtClean="0">
                <a:solidFill>
                  <a:schemeClr val="bg1"/>
                </a:solidFill>
                <a:latin typeface="Geogrotesque Regular" pitchFamily="50" charset="0"/>
              </a:rPr>
              <a:t>EU Reference Budgets Network Pilot Project: 28 pays, 2014-2015</a:t>
            </a:r>
            <a:endParaRPr lang="en-GB" dirty="0">
              <a:solidFill>
                <a:schemeClr val="bg1"/>
              </a:solidFill>
              <a:latin typeface="Geogrotesque Regular" pitchFamily="50" charset="0"/>
            </a:endParaRPr>
          </a:p>
        </p:txBody>
      </p:sp>
    </p:spTree>
    <p:extLst>
      <p:ext uri="{BB962C8B-B14F-4D97-AF65-F5344CB8AC3E}">
        <p14:creationId xmlns:p14="http://schemas.microsoft.com/office/powerpoint/2010/main" val="64661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1376738"/>
            <a:ext cx="7366618" cy="3238433"/>
          </a:xfrm>
        </p:spPr>
        <p:txBody>
          <a:bodyPr>
            <a:normAutofit/>
          </a:bodyPr>
          <a:lstStyle/>
          <a:p>
            <a:r>
              <a:rPr lang="de-DE" noProof="1" smtClean="0">
                <a:latin typeface="Geogrotesque Regular" pitchFamily="50" charset="0"/>
              </a:rPr>
              <a:t>Project carried out by STATEC </a:t>
            </a:r>
          </a:p>
          <a:p>
            <a:endParaRPr lang="de-DE" noProof="1" smtClean="0">
              <a:latin typeface="Geogrotesque Regular" pitchFamily="50" charset="0"/>
            </a:endParaRPr>
          </a:p>
          <a:p>
            <a:r>
              <a:rPr lang="de-DE" noProof="1" smtClean="0">
                <a:latin typeface="Geogrotesque Regular" pitchFamily="50" charset="0"/>
              </a:rPr>
              <a:t>Supervision by a national steering group :  </a:t>
            </a:r>
          </a:p>
          <a:p>
            <a:pPr lvl="1"/>
            <a:r>
              <a:rPr lang="de-DE" sz="1800" noProof="1" smtClean="0">
                <a:latin typeface="Geogrotesque Regular" pitchFamily="50" charset="0"/>
              </a:rPr>
              <a:t>Governemental bodies: </a:t>
            </a:r>
            <a:r>
              <a:rPr lang="fr-LU" sz="1800" dirty="0" smtClean="0">
                <a:latin typeface="Geogrotesque Regular" pitchFamily="50" charset="0"/>
              </a:rPr>
              <a:t>STATEC (NSI), Ministry of </a:t>
            </a:r>
            <a:r>
              <a:rPr lang="en-GB" sz="1800" dirty="0" err="1" smtClean="0">
                <a:latin typeface="Geogrotesque Regular" pitchFamily="50" charset="0"/>
              </a:rPr>
              <a:t>familly</a:t>
            </a:r>
            <a:r>
              <a:rPr lang="fr-LU" sz="1800" dirty="0">
                <a:latin typeface="Geogrotesque Regular" pitchFamily="50" charset="0"/>
              </a:rPr>
              <a:t> </a:t>
            </a:r>
            <a:r>
              <a:rPr lang="fr-LU" sz="1800" dirty="0" smtClean="0">
                <a:latin typeface="Geogrotesque Regular" pitchFamily="50" charset="0"/>
              </a:rPr>
              <a:t> and </a:t>
            </a:r>
            <a:r>
              <a:rPr lang="fr-LU" sz="1800" dirty="0" err="1" smtClean="0">
                <a:latin typeface="Geogrotesque Regular" pitchFamily="50" charset="0"/>
              </a:rPr>
              <a:t>integration</a:t>
            </a:r>
            <a:r>
              <a:rPr lang="fr-LU" sz="1800" dirty="0" smtClean="0">
                <a:latin typeface="Geogrotesque Regular" pitchFamily="50" charset="0"/>
              </a:rPr>
              <a:t>, </a:t>
            </a:r>
            <a:r>
              <a:rPr lang="fr-LU" sz="1800" dirty="0">
                <a:latin typeface="Geogrotesque Regular" pitchFamily="50" charset="0"/>
              </a:rPr>
              <a:t>G</a:t>
            </a:r>
            <a:r>
              <a:rPr lang="en-US" sz="1800" dirty="0" err="1" smtClean="0">
                <a:latin typeface="Geogrotesque Regular" pitchFamily="50" charset="0"/>
              </a:rPr>
              <a:t>eneral</a:t>
            </a:r>
            <a:r>
              <a:rPr lang="en-US" sz="1800" dirty="0" smtClean="0">
                <a:latin typeface="Geogrotesque Regular" pitchFamily="50" charset="0"/>
              </a:rPr>
              <a:t> </a:t>
            </a:r>
            <a:r>
              <a:rPr lang="en-US" sz="1800" dirty="0">
                <a:latin typeface="Geogrotesque Regular" pitchFamily="50" charset="0"/>
              </a:rPr>
              <a:t>Inspectorate of Social </a:t>
            </a:r>
            <a:r>
              <a:rPr lang="en-US" sz="1800" dirty="0" smtClean="0">
                <a:latin typeface="Geogrotesque Regular" pitchFamily="50" charset="0"/>
              </a:rPr>
              <a:t>Security (</a:t>
            </a:r>
            <a:r>
              <a:rPr lang="fr-LU" sz="1800" dirty="0" smtClean="0">
                <a:latin typeface="Geogrotesque Regular" pitchFamily="50" charset="0"/>
              </a:rPr>
              <a:t>IGSS)</a:t>
            </a:r>
          </a:p>
          <a:p>
            <a:pPr lvl="1"/>
            <a:r>
              <a:rPr lang="fr-LU" sz="1800" dirty="0" err="1" smtClean="0">
                <a:latin typeface="Geogrotesque Regular" pitchFamily="50" charset="0"/>
              </a:rPr>
              <a:t>NGOs</a:t>
            </a:r>
            <a:r>
              <a:rPr lang="fr-LU" sz="1800" dirty="0" smtClean="0">
                <a:latin typeface="Geogrotesque Regular" pitchFamily="50" charset="0"/>
              </a:rPr>
              <a:t>: Caritas, </a:t>
            </a:r>
            <a:r>
              <a:rPr lang="fr-FR" sz="1800" dirty="0">
                <a:latin typeface="Geogrotesque Regular" pitchFamily="50" charset="0"/>
              </a:rPr>
              <a:t>Social </a:t>
            </a:r>
            <a:r>
              <a:rPr lang="fr-FR" sz="1800" dirty="0" err="1">
                <a:latin typeface="Geogrotesque Regular" pitchFamily="50" charset="0"/>
              </a:rPr>
              <a:t>Medical</a:t>
            </a:r>
            <a:r>
              <a:rPr lang="fr-FR" sz="1800" dirty="0">
                <a:latin typeface="Geogrotesque Regular" pitchFamily="50" charset="0"/>
              </a:rPr>
              <a:t> </a:t>
            </a:r>
            <a:r>
              <a:rPr lang="fr-FR" sz="1800" dirty="0" smtClean="0">
                <a:latin typeface="Geogrotesque Regular" pitchFamily="50" charset="0"/>
              </a:rPr>
              <a:t>League, </a:t>
            </a:r>
            <a:r>
              <a:rPr lang="fr-LU" sz="1800" dirty="0" smtClean="0">
                <a:latin typeface="Geogrotesque Regular" pitchFamily="50" charset="0"/>
              </a:rPr>
              <a:t>Co-</a:t>
            </a:r>
            <a:r>
              <a:rPr lang="fr-LU" sz="1800" dirty="0" err="1" smtClean="0">
                <a:latin typeface="Geogrotesque Regular" pitchFamily="50" charset="0"/>
              </a:rPr>
              <a:t>labor</a:t>
            </a:r>
            <a:endParaRPr lang="fr-FR" sz="1800" dirty="0">
              <a:latin typeface="Geogrotesque Regular" pitchFamily="50" charset="0"/>
            </a:endParaRPr>
          </a:p>
          <a:p>
            <a:pPr marL="457200" lvl="1" indent="0">
              <a:buNone/>
            </a:pPr>
            <a:endParaRPr lang="de-DE" sz="1800" noProof="1" smtClean="0">
              <a:latin typeface="Geogrotesque Regular" pitchFamily="50" charset="0"/>
            </a:endParaRPr>
          </a:p>
          <a:p>
            <a:r>
              <a:rPr lang="de-DE" noProof="1" smtClean="0">
                <a:latin typeface="Geogrotesque Regular" pitchFamily="50" charset="0"/>
              </a:rPr>
              <a:t>Participation of Focus Groups</a:t>
            </a:r>
          </a:p>
        </p:txBody>
      </p:sp>
      <p:sp>
        <p:nvSpPr>
          <p:cNvPr id="4" name="Titel 3"/>
          <p:cNvSpPr>
            <a:spLocks noGrp="1"/>
          </p:cNvSpPr>
          <p:nvPr>
            <p:ph type="title"/>
          </p:nvPr>
        </p:nvSpPr>
        <p:spPr/>
        <p:txBody>
          <a:bodyPr/>
          <a:lstStyle/>
          <a:p>
            <a:r>
              <a:rPr lang="de-DE" noProof="1" smtClean="0"/>
              <a:t>Governance</a:t>
            </a:r>
            <a:endParaRPr lang="de-DE" noProof="1"/>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068" y="856652"/>
            <a:ext cx="1968752" cy="119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023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880946"/>
            <a:ext cx="8191808" cy="3734225"/>
          </a:xfrm>
        </p:spPr>
        <p:txBody>
          <a:bodyPr>
            <a:normAutofit/>
          </a:bodyPr>
          <a:lstStyle/>
          <a:p>
            <a:r>
              <a:rPr lang="de-DE" noProof="1" smtClean="0">
                <a:latin typeface="Geogrotesque Regular" pitchFamily="50" charset="0"/>
              </a:rPr>
              <a:t>Two-step approach: </a:t>
            </a:r>
          </a:p>
          <a:p>
            <a:endParaRPr lang="de-DE" noProof="1" smtClean="0">
              <a:latin typeface="Geogrotesque Regular" pitchFamily="50" charset="0"/>
            </a:endParaRPr>
          </a:p>
          <a:p>
            <a:pPr lvl="1"/>
            <a:r>
              <a:rPr lang="de-DE" sz="1800" noProof="1" smtClean="0">
                <a:latin typeface="Geogrotesque Regular" pitchFamily="50" charset="0"/>
              </a:rPr>
              <a:t>Identification of basic needs</a:t>
            </a:r>
          </a:p>
          <a:p>
            <a:pPr lvl="2"/>
            <a:r>
              <a:rPr lang="de-DE" sz="1800" noProof="1" smtClean="0">
                <a:latin typeface="Geogrotesque Regular" pitchFamily="50" charset="0"/>
              </a:rPr>
              <a:t>What is the right living standard?</a:t>
            </a:r>
          </a:p>
          <a:p>
            <a:pPr lvl="2"/>
            <a:r>
              <a:rPr lang="en-US" sz="1800" dirty="0">
                <a:latin typeface="Geogrotesque Regular" pitchFamily="50" charset="0"/>
              </a:rPr>
              <a:t>Keeping in mind that: The RB should allow individuals to fulfill their different roles and social functions (family, professional, etc.)</a:t>
            </a:r>
          </a:p>
          <a:p>
            <a:pPr marL="457200" lvl="1" indent="0">
              <a:buNone/>
            </a:pPr>
            <a:endParaRPr lang="de-DE" sz="1800" noProof="1">
              <a:latin typeface="Geogrotesque Regular" pitchFamily="50" charset="0"/>
            </a:endParaRPr>
          </a:p>
          <a:p>
            <a:pPr lvl="1"/>
            <a:r>
              <a:rPr lang="de-DE" sz="1800" noProof="1" smtClean="0">
                <a:latin typeface="Geogrotesque Regular" pitchFamily="50" charset="0"/>
              </a:rPr>
              <a:t>Pricing of the baskets</a:t>
            </a:r>
          </a:p>
          <a:p>
            <a:pPr lvl="2"/>
            <a:r>
              <a:rPr lang="de-DE" sz="1800" noProof="1" smtClean="0">
                <a:latin typeface="Geogrotesque Regular" pitchFamily="50" charset="0"/>
              </a:rPr>
              <a:t>CPI database, Internet price collection</a:t>
            </a:r>
          </a:p>
          <a:p>
            <a:pPr lvl="2"/>
            <a:r>
              <a:rPr lang="de-DE" sz="1800" noProof="1" smtClean="0">
                <a:latin typeface="Geogrotesque Regular" pitchFamily="50" charset="0"/>
              </a:rPr>
              <a:t>What is the right price? Hard discount vs. traditional supermarket</a:t>
            </a:r>
          </a:p>
          <a:p>
            <a:pPr lvl="2"/>
            <a:r>
              <a:rPr lang="de-DE" sz="1800" noProof="1" smtClean="0">
                <a:latin typeface="Geogrotesque Regular" pitchFamily="50" charset="0"/>
              </a:rPr>
              <a:t>One of the most difficult : housing</a:t>
            </a:r>
          </a:p>
          <a:p>
            <a:endParaRPr lang="en-US" dirty="0" smtClean="0">
              <a:latin typeface="Geogrotesque Regular" pitchFamily="50" charset="0"/>
            </a:endParaRPr>
          </a:p>
        </p:txBody>
      </p:sp>
      <p:sp>
        <p:nvSpPr>
          <p:cNvPr id="4" name="Titel 3"/>
          <p:cNvSpPr>
            <a:spLocks noGrp="1"/>
          </p:cNvSpPr>
          <p:nvPr>
            <p:ph type="title"/>
          </p:nvPr>
        </p:nvSpPr>
        <p:spPr/>
        <p:txBody>
          <a:bodyPr/>
          <a:lstStyle/>
          <a:p>
            <a:r>
              <a:rPr lang="de-DE" noProof="1" smtClean="0"/>
              <a:t>Methodological approach</a:t>
            </a:r>
            <a:endParaRPr lang="de-DE" noProof="1"/>
          </a:p>
        </p:txBody>
      </p:sp>
    </p:spTree>
    <p:extLst>
      <p:ext uri="{BB962C8B-B14F-4D97-AF65-F5344CB8AC3E}">
        <p14:creationId xmlns:p14="http://schemas.microsoft.com/office/powerpoint/2010/main" val="1064261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52" y="1376738"/>
            <a:ext cx="4041111" cy="269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el 3"/>
          <p:cNvSpPr>
            <a:spLocks noGrp="1"/>
          </p:cNvSpPr>
          <p:nvPr>
            <p:ph type="title"/>
          </p:nvPr>
        </p:nvSpPr>
        <p:spPr/>
        <p:txBody>
          <a:bodyPr/>
          <a:lstStyle/>
          <a:p>
            <a:r>
              <a:rPr lang="de-DE" noProof="1" smtClean="0">
                <a:latin typeface="Geogrotesque SemiBold" pitchFamily="50" charset="0"/>
              </a:rPr>
              <a:t>The reference family</a:t>
            </a:r>
            <a:endParaRPr lang="de-DE" noProof="1">
              <a:latin typeface="Geogrotesque SemiBold" pitchFamily="50" charset="0"/>
            </a:endParaRPr>
          </a:p>
        </p:txBody>
      </p:sp>
      <p:sp>
        <p:nvSpPr>
          <p:cNvPr id="8" name="Tijdelijke aanduiding voor dianummer 3"/>
          <p:cNvSpPr>
            <a:spLocks noGrp="1"/>
          </p:cNvSpPr>
          <p:nvPr>
            <p:ph type="sldNum" sz="quarter" idx="12"/>
          </p:nvPr>
        </p:nvSpPr>
        <p:spPr bwMode="auto">
          <a:xfrm>
            <a:off x="8531788" y="5648960"/>
            <a:ext cx="548640" cy="396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1687578D-C8EC-463C-AC00-2CC949AF8B71}" type="slidenum">
              <a:rPr lang="nl-NL" altLang="fr-FR" smtClean="0">
                <a:solidFill>
                  <a:schemeClr val="bg1"/>
                </a:solidFill>
                <a:latin typeface="Calibri" pitchFamily="34" charset="0"/>
              </a:rPr>
              <a:pPr fontAlgn="base">
                <a:spcBef>
                  <a:spcPct val="0"/>
                </a:spcBef>
                <a:spcAft>
                  <a:spcPct val="0"/>
                </a:spcAft>
              </a:pPr>
              <a:t>7</a:t>
            </a:fld>
            <a:endParaRPr lang="nl-NL" altLang="fr-FR" smtClean="0">
              <a:solidFill>
                <a:schemeClr val="bg1"/>
              </a:solidFill>
              <a:latin typeface="Calibri" pitchFamily="34" charset="0"/>
            </a:endParaRPr>
          </a:p>
        </p:txBody>
      </p:sp>
      <p:sp>
        <p:nvSpPr>
          <p:cNvPr id="9" name="Tekstvak 5"/>
          <p:cNvSpPr txBox="1">
            <a:spLocks noChangeArrowheads="1"/>
          </p:cNvSpPr>
          <p:nvPr/>
        </p:nvSpPr>
        <p:spPr bwMode="auto">
          <a:xfrm>
            <a:off x="1797576" y="1007406"/>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nl-NL" altLang="fr-FR" b="1" dirty="0">
                <a:solidFill>
                  <a:schemeClr val="bg1"/>
                </a:solidFill>
                <a:latin typeface="Geogrotesque Regular" pitchFamily="50" charset="0"/>
                <a:cs typeface="Helvetica" pitchFamily="34" charset="0"/>
              </a:rPr>
              <a:t>45 </a:t>
            </a:r>
            <a:r>
              <a:rPr lang="en-GB" altLang="fr-FR" b="1" dirty="0" smtClean="0">
                <a:solidFill>
                  <a:schemeClr val="bg1"/>
                </a:solidFill>
                <a:latin typeface="Geogrotesque Regular" pitchFamily="50" charset="0"/>
                <a:cs typeface="Helvetica" pitchFamily="34" charset="0"/>
              </a:rPr>
              <a:t>years</a:t>
            </a:r>
            <a:endParaRPr lang="en-GB" altLang="fr-FR" b="1" dirty="0">
              <a:solidFill>
                <a:schemeClr val="bg1"/>
              </a:solidFill>
              <a:latin typeface="Geogrotesque Regular" pitchFamily="50" charset="0"/>
              <a:cs typeface="Helvetica" pitchFamily="34" charset="0"/>
            </a:endParaRPr>
          </a:p>
        </p:txBody>
      </p:sp>
      <p:sp>
        <p:nvSpPr>
          <p:cNvPr id="10" name="Tekstvak 6"/>
          <p:cNvSpPr txBox="1">
            <a:spLocks noChangeArrowheads="1"/>
          </p:cNvSpPr>
          <p:nvPr/>
        </p:nvSpPr>
        <p:spPr bwMode="auto">
          <a:xfrm>
            <a:off x="3368040" y="1829002"/>
            <a:ext cx="1127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nl-NL" altLang="fr-FR" b="1" dirty="0" smtClean="0">
                <a:solidFill>
                  <a:schemeClr val="bg1"/>
                </a:solidFill>
                <a:latin typeface="Geogrotesque Regular" pitchFamily="50" charset="0"/>
                <a:cs typeface="Helvetica" pitchFamily="34" charset="0"/>
              </a:rPr>
              <a:t>10 </a:t>
            </a:r>
            <a:r>
              <a:rPr lang="en-GB" altLang="fr-FR" b="1" dirty="0" smtClean="0">
                <a:solidFill>
                  <a:schemeClr val="bg1"/>
                </a:solidFill>
                <a:latin typeface="Geogrotesque Regular" pitchFamily="50" charset="0"/>
                <a:cs typeface="Helvetica" pitchFamily="34" charset="0"/>
              </a:rPr>
              <a:t>years</a:t>
            </a:r>
            <a:endParaRPr lang="en-GB" altLang="fr-FR" b="1" dirty="0">
              <a:solidFill>
                <a:schemeClr val="bg1"/>
              </a:solidFill>
              <a:latin typeface="Geogrotesque Regular" pitchFamily="50" charset="0"/>
              <a:cs typeface="Helvetica" pitchFamily="34" charset="0"/>
            </a:endParaRPr>
          </a:p>
        </p:txBody>
      </p:sp>
      <p:sp>
        <p:nvSpPr>
          <p:cNvPr id="17" name="Inhaltsplatzhalter 1"/>
          <p:cNvSpPr>
            <a:spLocks noGrp="1"/>
          </p:cNvSpPr>
          <p:nvPr>
            <p:ph idx="13"/>
          </p:nvPr>
        </p:nvSpPr>
        <p:spPr>
          <a:xfrm>
            <a:off x="4578350" y="356840"/>
            <a:ext cx="3639307" cy="4438186"/>
          </a:xfrm>
        </p:spPr>
        <p:txBody>
          <a:bodyPr>
            <a:normAutofit fontScale="92500" lnSpcReduction="10000"/>
          </a:bodyPr>
          <a:lstStyle/>
          <a:p>
            <a:pPr marL="0" indent="0">
              <a:buNone/>
            </a:pPr>
            <a:r>
              <a:rPr lang="de-DE" b="1" noProof="1" smtClean="0">
                <a:solidFill>
                  <a:schemeClr val="bg2"/>
                </a:solidFill>
                <a:effectLst>
                  <a:outerShdw blurRad="38100" dist="38100" dir="2700000" algn="tl">
                    <a:srgbClr val="000000">
                      <a:alpha val="43137"/>
                    </a:srgbClr>
                  </a:outerShdw>
                </a:effectLst>
                <a:latin typeface="Geogrotesque Regular" pitchFamily="50" charset="0"/>
              </a:rPr>
              <a:t>Asumptions:</a:t>
            </a:r>
          </a:p>
          <a:p>
            <a:r>
              <a:rPr lang="de-DE" noProof="1" smtClean="0">
                <a:latin typeface="Geogrotesque Regular" pitchFamily="50" charset="0"/>
              </a:rPr>
              <a:t>All are healthy</a:t>
            </a:r>
          </a:p>
          <a:p>
            <a:r>
              <a:rPr lang="de-DE" noProof="1" smtClean="0">
                <a:latin typeface="Geogrotesque Regular" pitchFamily="50" charset="0"/>
              </a:rPr>
              <a:t>Both adults are working fulltime</a:t>
            </a:r>
          </a:p>
          <a:p>
            <a:r>
              <a:rPr lang="de-DE" noProof="1" smtClean="0">
                <a:latin typeface="Geogrotesque Regular" pitchFamily="50" charset="0"/>
              </a:rPr>
              <a:t>Kids go to school (primary and secondary) </a:t>
            </a:r>
          </a:p>
          <a:p>
            <a:r>
              <a:rPr lang="de-DE" noProof="1" smtClean="0">
                <a:latin typeface="Geogrotesque Regular" pitchFamily="50" charset="0"/>
              </a:rPr>
              <a:t>Capable of taking well informed economic decisions</a:t>
            </a:r>
          </a:p>
          <a:p>
            <a:r>
              <a:rPr lang="de-DE" noProof="1" smtClean="0">
                <a:latin typeface="Geogrotesque Regular" pitchFamily="50" charset="0"/>
              </a:rPr>
              <a:t>Live in an urban region but not in the capital city</a:t>
            </a:r>
          </a:p>
          <a:p>
            <a:r>
              <a:rPr lang="en-US" noProof="1" smtClean="0">
                <a:latin typeface="Geogrotesque Regular" pitchFamily="50" charset="0"/>
              </a:rPr>
              <a:t>Live in a flat </a:t>
            </a:r>
            <a:r>
              <a:rPr lang="en-US" noProof="1">
                <a:latin typeface="Geogrotesque Regular" pitchFamily="50" charset="0"/>
              </a:rPr>
              <a:t>in good </a:t>
            </a:r>
            <a:r>
              <a:rPr lang="en-US" noProof="1" smtClean="0">
                <a:latin typeface="Geogrotesque Regular" pitchFamily="50" charset="0"/>
              </a:rPr>
              <a:t>condition</a:t>
            </a:r>
          </a:p>
          <a:p>
            <a:pPr marL="0" indent="0">
              <a:buNone/>
            </a:pPr>
            <a:r>
              <a:rPr lang="en-US" b="1" noProof="1" smtClean="0">
                <a:solidFill>
                  <a:schemeClr val="bg2"/>
                </a:solidFill>
                <a:effectLst>
                  <a:outerShdw blurRad="38100" dist="38100" dir="2700000" algn="tl">
                    <a:srgbClr val="000000">
                      <a:alpha val="43137"/>
                    </a:srgbClr>
                  </a:outerShdw>
                </a:effectLst>
                <a:latin typeface="Geogrotesque Regular" pitchFamily="50" charset="0"/>
              </a:rPr>
              <a:t>Four  types </a:t>
            </a:r>
            <a:r>
              <a:rPr lang="en-US" b="1" noProof="1">
                <a:solidFill>
                  <a:schemeClr val="bg2"/>
                </a:solidFill>
                <a:effectLst>
                  <a:outerShdw blurRad="38100" dist="38100" dir="2700000" algn="tl">
                    <a:srgbClr val="000000">
                      <a:alpha val="43137"/>
                    </a:srgbClr>
                  </a:outerShdw>
                </a:effectLst>
                <a:latin typeface="Geogrotesque Regular" pitchFamily="50" charset="0"/>
              </a:rPr>
              <a:t>of </a:t>
            </a:r>
            <a:r>
              <a:rPr lang="en-US" b="1" noProof="1" smtClean="0">
                <a:solidFill>
                  <a:schemeClr val="bg2"/>
                </a:solidFill>
                <a:effectLst>
                  <a:outerShdw blurRad="38100" dist="38100" dir="2700000" algn="tl">
                    <a:srgbClr val="000000">
                      <a:alpha val="43137"/>
                    </a:srgbClr>
                  </a:outerShdw>
                </a:effectLst>
                <a:latin typeface="Geogrotesque Regular" pitchFamily="50" charset="0"/>
              </a:rPr>
              <a:t>households:</a:t>
            </a:r>
            <a:endParaRPr lang="en-US" b="1" noProof="1">
              <a:solidFill>
                <a:schemeClr val="bg2"/>
              </a:solidFill>
              <a:effectLst>
                <a:outerShdw blurRad="38100" dist="38100" dir="2700000" algn="tl">
                  <a:srgbClr val="000000">
                    <a:alpha val="43137"/>
                  </a:srgbClr>
                </a:outerShdw>
              </a:effectLst>
              <a:latin typeface="Geogrotesque Regular" pitchFamily="50" charset="0"/>
            </a:endParaRPr>
          </a:p>
          <a:p>
            <a:r>
              <a:rPr lang="en-US" noProof="1">
                <a:latin typeface="Geogrotesque Regular" pitchFamily="50" charset="0"/>
              </a:rPr>
              <a:t>Singles (m / </a:t>
            </a:r>
            <a:r>
              <a:rPr lang="en-US" noProof="1" smtClean="0">
                <a:latin typeface="Geogrotesque Regular" pitchFamily="50" charset="0"/>
              </a:rPr>
              <a:t>f)</a:t>
            </a:r>
          </a:p>
          <a:p>
            <a:r>
              <a:rPr lang="en-US" noProof="1" smtClean="0">
                <a:latin typeface="Geogrotesque Regular" pitchFamily="50" charset="0"/>
              </a:rPr>
              <a:t>Couple </a:t>
            </a:r>
            <a:r>
              <a:rPr lang="en-US" noProof="1">
                <a:latin typeface="Geogrotesque Regular" pitchFamily="50" charset="0"/>
              </a:rPr>
              <a:t>without </a:t>
            </a:r>
            <a:r>
              <a:rPr lang="en-US" noProof="1" smtClean="0">
                <a:latin typeface="Geogrotesque Regular" pitchFamily="50" charset="0"/>
              </a:rPr>
              <a:t>children</a:t>
            </a:r>
          </a:p>
          <a:p>
            <a:r>
              <a:rPr lang="en-US" noProof="1" smtClean="0">
                <a:latin typeface="Geogrotesque Regular" pitchFamily="50" charset="0"/>
              </a:rPr>
              <a:t>Singles </a:t>
            </a:r>
            <a:r>
              <a:rPr lang="en-US" noProof="1">
                <a:latin typeface="Geogrotesque Regular" pitchFamily="50" charset="0"/>
              </a:rPr>
              <a:t>with 1 </a:t>
            </a:r>
            <a:r>
              <a:rPr lang="en-US" noProof="1" smtClean="0">
                <a:latin typeface="Geogrotesque Regular" pitchFamily="50" charset="0"/>
              </a:rPr>
              <a:t>child</a:t>
            </a:r>
          </a:p>
          <a:p>
            <a:r>
              <a:rPr lang="en-US" noProof="1" smtClean="0">
                <a:latin typeface="Geogrotesque Regular" pitchFamily="50" charset="0"/>
              </a:rPr>
              <a:t>Couple </a:t>
            </a:r>
            <a:r>
              <a:rPr lang="en-US" noProof="1">
                <a:latin typeface="Geogrotesque Regular" pitchFamily="50" charset="0"/>
              </a:rPr>
              <a:t>with 2 children</a:t>
            </a:r>
            <a:endParaRPr lang="de-DE" noProof="1" smtClean="0">
              <a:latin typeface="Geogrotesque Regular" pitchFamily="50" charset="0"/>
            </a:endParaRPr>
          </a:p>
          <a:p>
            <a:endParaRPr lang="de-DE" noProof="1" smtClean="0">
              <a:latin typeface="Geogrotesque Regular" pitchFamily="50" charset="0"/>
            </a:endParaRPr>
          </a:p>
          <a:p>
            <a:endParaRPr lang="de-DE" noProof="1" smtClean="0">
              <a:latin typeface="Geogrotesque Regular" pitchFamily="50" charset="0"/>
            </a:endParaRPr>
          </a:p>
          <a:p>
            <a:pPr marL="0" indent="0">
              <a:buNone/>
            </a:pPr>
            <a:endParaRPr lang="en-US" dirty="0" smtClean="0">
              <a:latin typeface="Geogrotesque Regular" pitchFamily="50" charset="0"/>
            </a:endParaRPr>
          </a:p>
        </p:txBody>
      </p:sp>
      <p:sp>
        <p:nvSpPr>
          <p:cNvPr id="3" name="Content Placeholder 2"/>
          <p:cNvSpPr>
            <a:spLocks noGrp="1"/>
          </p:cNvSpPr>
          <p:nvPr>
            <p:ph idx="1"/>
          </p:nvPr>
        </p:nvSpPr>
        <p:spPr/>
        <p:txBody>
          <a:bodyPr/>
          <a:lstStyle/>
          <a:p>
            <a:endParaRPr lang="fr-FR"/>
          </a:p>
        </p:txBody>
      </p:sp>
      <p:sp>
        <p:nvSpPr>
          <p:cNvPr id="18" name="Tekstvak 6"/>
          <p:cNvSpPr txBox="1">
            <a:spLocks noChangeArrowheads="1"/>
          </p:cNvSpPr>
          <p:nvPr/>
        </p:nvSpPr>
        <p:spPr bwMode="auto">
          <a:xfrm>
            <a:off x="335313" y="1836622"/>
            <a:ext cx="1127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nl-NL" altLang="fr-FR" b="1" dirty="0" smtClean="0">
                <a:solidFill>
                  <a:schemeClr val="bg1"/>
                </a:solidFill>
                <a:latin typeface="Geogrotesque Regular" pitchFamily="50" charset="0"/>
                <a:cs typeface="Helvetica" pitchFamily="34" charset="0"/>
              </a:rPr>
              <a:t>14 </a:t>
            </a:r>
            <a:r>
              <a:rPr lang="en-GB" altLang="fr-FR" b="1" dirty="0" smtClean="0">
                <a:solidFill>
                  <a:schemeClr val="bg1"/>
                </a:solidFill>
                <a:latin typeface="Geogrotesque Regular" pitchFamily="50" charset="0"/>
                <a:cs typeface="Helvetica" pitchFamily="34" charset="0"/>
              </a:rPr>
              <a:t>years</a:t>
            </a:r>
            <a:endParaRPr lang="en-GB" altLang="fr-FR" b="1" dirty="0">
              <a:solidFill>
                <a:schemeClr val="bg1"/>
              </a:solidFill>
              <a:latin typeface="Geogrotesque Regular" pitchFamily="50" charset="0"/>
              <a:cs typeface="Helvetica" pitchFamily="34" charset="0"/>
            </a:endParaRPr>
          </a:p>
        </p:txBody>
      </p:sp>
    </p:spTree>
    <p:extLst>
      <p:ext uri="{BB962C8B-B14F-4D97-AF65-F5344CB8AC3E}">
        <p14:creationId xmlns:p14="http://schemas.microsoft.com/office/powerpoint/2010/main" val="3712257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t>The results in 2016 for our family</a:t>
            </a:r>
            <a:endParaRPr lang="de-DE" noProof="1"/>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100" y="722202"/>
            <a:ext cx="4573194" cy="386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39" y="1376738"/>
            <a:ext cx="4554537" cy="276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379" y="3195576"/>
            <a:ext cx="1270141" cy="84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415870" y="1088363"/>
            <a:ext cx="3175945" cy="796193"/>
          </a:xfrm>
          <a:prstGeom prst="rect">
            <a:avLst/>
          </a:prstGeom>
        </p:spPr>
        <p:txBody>
          <a:bodyPr vert="horz" lIns="0" tIns="0" rIns="0" bIns="0" rtlCol="0" anchor="t" anchorCtr="0">
            <a:normAutofit/>
          </a:bodyPr>
          <a:lstStyle>
            <a:lvl1pPr algn="l" defTabSz="457200" rtl="0" eaLnBrk="1" latinLnBrk="0" hangingPunct="1">
              <a:spcBef>
                <a:spcPct val="0"/>
              </a:spcBef>
              <a:buNone/>
              <a:defRPr sz="2400" b="0" kern="1200" baseline="0">
                <a:solidFill>
                  <a:schemeClr val="bg1"/>
                </a:solidFill>
                <a:latin typeface="Geogrotesque SemiBold" charset="0"/>
                <a:ea typeface="+mj-ea"/>
                <a:cs typeface="Intro Black" pitchFamily="50" charset="0"/>
              </a:defRPr>
            </a:lvl1pPr>
          </a:lstStyle>
          <a:p>
            <a:r>
              <a:rPr lang="de-DE" sz="1700" dirty="0" smtClean="0"/>
              <a:t>3 935 EUR a </a:t>
            </a:r>
            <a:r>
              <a:rPr lang="de-DE" sz="1700" dirty="0" err="1" smtClean="0"/>
              <a:t>month</a:t>
            </a:r>
            <a:endParaRPr lang="de-DE" dirty="0"/>
          </a:p>
        </p:txBody>
      </p:sp>
    </p:spTree>
    <p:extLst>
      <p:ext uri="{BB962C8B-B14F-4D97-AF65-F5344CB8AC3E}">
        <p14:creationId xmlns:p14="http://schemas.microsoft.com/office/powerpoint/2010/main" val="3506647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9600" b="1" dirty="0">
                <a:latin typeface="Calibri" panose="020F0502020204030204" pitchFamily="34" charset="0"/>
              </a:rPr>
              <a:t>3 549 €</a:t>
            </a:r>
            <a:endParaRPr lang="de-DE" sz="9600" noProof="1"/>
          </a:p>
        </p:txBody>
      </p:sp>
      <p:sp>
        <p:nvSpPr>
          <p:cNvPr id="3" name="Rechteck 2"/>
          <p:cNvSpPr/>
          <p:nvPr/>
        </p:nvSpPr>
        <p:spPr>
          <a:xfrm>
            <a:off x="5129560" y="1029051"/>
            <a:ext cx="2886891" cy="2769989"/>
          </a:xfrm>
          <a:prstGeom prst="rect">
            <a:avLst/>
          </a:prstGeom>
        </p:spPr>
        <p:txBody>
          <a:bodyPr wrap="square" lIns="0" tIns="0" rIns="0" bIns="0" anchor="t" anchorCtr="0">
            <a:spAutoFit/>
          </a:bodyPr>
          <a:lstStyle/>
          <a:p>
            <a:r>
              <a:rPr lang="de-DE" sz="4000" b="1" dirty="0" smtClean="0">
                <a:solidFill>
                  <a:schemeClr val="bg1"/>
                </a:solidFill>
                <a:latin typeface="Calibri" panose="020F0502020204030204" pitchFamily="34" charset="0"/>
              </a:rPr>
              <a:t>NO! This </a:t>
            </a:r>
            <a:r>
              <a:rPr lang="de-DE" sz="4000" b="1" dirty="0" err="1" smtClean="0">
                <a:solidFill>
                  <a:schemeClr val="bg1"/>
                </a:solidFill>
                <a:latin typeface="Calibri" panose="020F0502020204030204" pitchFamily="34" charset="0"/>
              </a:rPr>
              <a:t>is</a:t>
            </a:r>
            <a:r>
              <a:rPr lang="de-DE" sz="4000" b="1" dirty="0" smtClean="0">
                <a:solidFill>
                  <a:schemeClr val="bg1"/>
                </a:solidFill>
                <a:latin typeface="Calibri" panose="020F0502020204030204" pitchFamily="34" charset="0"/>
              </a:rPr>
              <a:t> </a:t>
            </a:r>
            <a:r>
              <a:rPr lang="de-DE" sz="4000" b="1" u="sng" dirty="0" smtClean="0">
                <a:solidFill>
                  <a:schemeClr val="bg1"/>
                </a:solidFill>
                <a:latin typeface="Calibri" panose="020F0502020204030204" pitchFamily="34" charset="0"/>
              </a:rPr>
              <a:t>not</a:t>
            </a:r>
            <a:r>
              <a:rPr lang="de-DE" sz="4000" b="1" dirty="0" smtClean="0">
                <a:solidFill>
                  <a:schemeClr val="bg1"/>
                </a:solidFill>
                <a:latin typeface="Calibri" panose="020F0502020204030204" pitchFamily="34" charset="0"/>
              </a:rPr>
              <a:t> </a:t>
            </a:r>
            <a:r>
              <a:rPr lang="de-DE" sz="4000" b="1" dirty="0" err="1">
                <a:solidFill>
                  <a:schemeClr val="bg1"/>
                </a:solidFill>
                <a:latin typeface="Calibri" panose="020F0502020204030204" pitchFamily="34" charset="0"/>
              </a:rPr>
              <a:t>enough</a:t>
            </a:r>
            <a:r>
              <a:rPr lang="de-DE" sz="4000" b="1" dirty="0">
                <a:solidFill>
                  <a:schemeClr val="bg1"/>
                </a:solidFill>
                <a:latin typeface="Calibri" panose="020F0502020204030204" pitchFamily="34" charset="0"/>
              </a:rPr>
              <a:t> for a </a:t>
            </a:r>
            <a:r>
              <a:rPr lang="de-DE" sz="4000" b="1" dirty="0" err="1">
                <a:solidFill>
                  <a:schemeClr val="bg1"/>
                </a:solidFill>
                <a:latin typeface="Calibri" panose="020F0502020204030204" pitchFamily="34" charset="0"/>
              </a:rPr>
              <a:t>decent</a:t>
            </a:r>
            <a:r>
              <a:rPr lang="de-DE" sz="4000" b="1" dirty="0">
                <a:solidFill>
                  <a:schemeClr val="bg1"/>
                </a:solidFill>
                <a:latin typeface="Calibri" panose="020F0502020204030204" pitchFamily="34" charset="0"/>
              </a:rPr>
              <a:t> </a:t>
            </a:r>
            <a:r>
              <a:rPr lang="de-DE" sz="4000" b="1" dirty="0" err="1" smtClean="0">
                <a:solidFill>
                  <a:schemeClr val="bg1"/>
                </a:solidFill>
                <a:latin typeface="Calibri" panose="020F0502020204030204" pitchFamily="34" charset="0"/>
              </a:rPr>
              <a:t>life</a:t>
            </a:r>
            <a:r>
              <a:rPr lang="de-DE" sz="4000" b="1" dirty="0" smtClean="0">
                <a:solidFill>
                  <a:schemeClr val="bg1"/>
                </a:solidFill>
                <a:latin typeface="Calibri" panose="020F0502020204030204" pitchFamily="34" charset="0"/>
              </a:rPr>
              <a:t>!</a:t>
            </a:r>
            <a:endParaRPr lang="de-DE" sz="4000" b="1" dirty="0">
              <a:solidFill>
                <a:schemeClr val="bg1"/>
              </a:solidFill>
              <a:latin typeface="Calibri" panose="020F0502020204030204" pitchFamily="34" charset="0"/>
            </a:endParaRPr>
          </a:p>
          <a:p>
            <a:endParaRPr lang="de-DE" sz="2000" baseline="0" noProof="1">
              <a:solidFill>
                <a:schemeClr val="bg1"/>
              </a:solidFill>
              <a:latin typeface="Geogrotesque Semi" charset="0"/>
            </a:endParaRPr>
          </a:p>
        </p:txBody>
      </p:sp>
      <p:sp>
        <p:nvSpPr>
          <p:cNvPr id="4" name="Textfeld 7"/>
          <p:cNvSpPr txBox="1"/>
          <p:nvPr/>
        </p:nvSpPr>
        <p:spPr>
          <a:xfrm>
            <a:off x="131028" y="2851187"/>
            <a:ext cx="4180584" cy="646331"/>
          </a:xfrm>
          <a:prstGeom prst="rect">
            <a:avLst/>
          </a:prstGeom>
          <a:noFill/>
        </p:spPr>
        <p:txBody>
          <a:bodyPr wrap="square" rtlCol="0">
            <a:spAutoFit/>
          </a:bodyPr>
          <a:lstStyle/>
          <a:p>
            <a:pPr rtl="0"/>
            <a:r>
              <a:rPr lang="de-DE" noProof="1" smtClean="0">
                <a:solidFill>
                  <a:schemeClr val="bg1"/>
                </a:solidFill>
                <a:latin typeface="Calibri" panose="020F0502020204030204" pitchFamily="34" charset="0"/>
                <a:cs typeface="Vista Slab OT"/>
              </a:rPr>
              <a:t>A</a:t>
            </a:r>
            <a:r>
              <a:rPr lang="de-DE" b="0" i="0" u="none" strike="noStrike" kern="1200" baseline="0" noProof="1" smtClean="0">
                <a:solidFill>
                  <a:schemeClr val="bg1"/>
                </a:solidFill>
                <a:latin typeface="Calibri" panose="020F0502020204030204" pitchFamily="34" charset="0"/>
                <a:cs typeface="Vista Slab OT"/>
              </a:rPr>
              <a:t>ccording to the reference budget for Luxembourg for our family.</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030" y="3174352"/>
            <a:ext cx="1071762" cy="71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95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enutzerdefiniert 2">
      <a:dk1>
        <a:srgbClr val="000000"/>
      </a:dk1>
      <a:lt1>
        <a:srgbClr val="FFFFFF"/>
      </a:lt1>
      <a:dk2>
        <a:srgbClr val="FDC300"/>
      </a:dk2>
      <a:lt2>
        <a:srgbClr val="FFFFFF"/>
      </a:lt2>
      <a:accent1>
        <a:srgbClr val="EF7D00"/>
      </a:accent1>
      <a:accent2>
        <a:srgbClr val="E3003A"/>
      </a:accent2>
      <a:accent3>
        <a:srgbClr val="A84D92"/>
      </a:accent3>
      <a:accent4>
        <a:srgbClr val="005D89"/>
      </a:accent4>
      <a:accent5>
        <a:srgbClr val="409F99"/>
      </a:accent5>
      <a:accent6>
        <a:srgbClr val="FDC300"/>
      </a:accent6>
      <a:hlink>
        <a:srgbClr val="000000"/>
      </a:hlink>
      <a:folHlink>
        <a:srgbClr val="49494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1164</TotalTime>
  <Words>2043</Words>
  <Application>Microsoft Office PowerPoint</Application>
  <PresentationFormat>On-screen Show (16:9)</PresentationFormat>
  <Paragraphs>199</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Office-Design</vt:lpstr>
      <vt:lpstr>Peer Review on Reference budgets Reference budgets in Luxembourg and their use</vt:lpstr>
      <vt:lpstr>3 549 €</vt:lpstr>
      <vt:lpstr>The starting point</vt:lpstr>
      <vt:lpstr>Towards a reference budget for Luxembourg</vt:lpstr>
      <vt:lpstr>Governance</vt:lpstr>
      <vt:lpstr>Methodological approach</vt:lpstr>
      <vt:lpstr>The reference family</vt:lpstr>
      <vt:lpstr>The results in 2016 for our family</vt:lpstr>
      <vt:lpstr>3 549 €</vt:lpstr>
      <vt:lpstr>Price updating the baskets in 2018</vt:lpstr>
      <vt:lpstr>The results in 2018</vt:lpstr>
      <vt:lpstr>The results in 2018 for our family</vt:lpstr>
      <vt:lpstr>Comparing the RB to the minimum social wage (MSW)</vt:lpstr>
      <vt:lpstr>Comparing the RB to the minimum social wage (MSW)</vt:lpstr>
      <vt:lpstr>Comparing the RB to the at-risk-of-poverty threshold</vt:lpstr>
      <vt:lpstr>Comparing the RB to the average consumption expenditure</vt:lpstr>
      <vt:lpstr>Very good media coverage…</vt:lpstr>
      <vt:lpstr>Future plans</vt:lpstr>
      <vt:lpstr>PowerPoint Presentation</vt:lpstr>
    </vt:vector>
  </TitlesOfParts>
  <Company>medienfabrik trier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Marina Meisberger</dc:creator>
  <cp:lastModifiedBy>Anne Franziskus</cp:lastModifiedBy>
  <cp:revision>218</cp:revision>
  <dcterms:created xsi:type="dcterms:W3CDTF">2016-12-14T16:38:09Z</dcterms:created>
  <dcterms:modified xsi:type="dcterms:W3CDTF">2018-12-03T13:53:43Z</dcterms:modified>
</cp:coreProperties>
</file>