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1" r:id="rId2"/>
    <p:sldId id="306" r:id="rId3"/>
    <p:sldId id="343" r:id="rId4"/>
    <p:sldId id="316" r:id="rId5"/>
    <p:sldId id="293" r:id="rId6"/>
    <p:sldId id="317" r:id="rId7"/>
    <p:sldId id="301" r:id="rId8"/>
    <p:sldId id="321" r:id="rId9"/>
    <p:sldId id="275" r:id="rId10"/>
    <p:sldId id="311" r:id="rId11"/>
    <p:sldId id="304" r:id="rId12"/>
    <p:sldId id="258" r:id="rId13"/>
    <p:sldId id="298" r:id="rId14"/>
    <p:sldId id="300" r:id="rId15"/>
    <p:sldId id="299" r:id="rId16"/>
    <p:sldId id="341" r:id="rId17"/>
    <p:sldId id="373" r:id="rId18"/>
    <p:sldId id="344" r:id="rId19"/>
    <p:sldId id="326" r:id="rId20"/>
    <p:sldId id="318" r:id="rId21"/>
    <p:sldId id="368" r:id="rId22"/>
    <p:sldId id="369" r:id="rId23"/>
    <p:sldId id="370" r:id="rId24"/>
    <p:sldId id="372" r:id="rId25"/>
    <p:sldId id="371" r:id="rId26"/>
    <p:sldId id="357" r:id="rId27"/>
    <p:sldId id="361" r:id="rId28"/>
    <p:sldId id="355" r:id="rId29"/>
    <p:sldId id="363" r:id="rId30"/>
    <p:sldId id="378" r:id="rId31"/>
    <p:sldId id="360" r:id="rId32"/>
    <p:sldId id="366" r:id="rId33"/>
    <p:sldId id="364" r:id="rId34"/>
    <p:sldId id="365" r:id="rId35"/>
    <p:sldId id="374" r:id="rId36"/>
    <p:sldId id="307" r:id="rId37"/>
    <p:sldId id="270" r:id="rId38"/>
    <p:sldId id="269" r:id="rId39"/>
    <p:sldId id="263" r:id="rId40"/>
    <p:sldId id="367" r:id="rId41"/>
    <p:sldId id="294" r:id="rId42"/>
    <p:sldId id="340" r:id="rId43"/>
    <p:sldId id="272" r:id="rId44"/>
    <p:sldId id="377" r:id="rId45"/>
    <p:sldId id="375" r:id="rId46"/>
    <p:sldId id="376" r:id="rId4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7"/>
    <a:srgbClr val="C8C8C8"/>
    <a:srgbClr val="00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338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K827\AppData\Local\Microsoft\Windows\Temporary%20Internet%20Files\Content.Outlook\VH0QHCLL\FORMATE_III_chpt%203.3%20pauvret&#2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L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2981138985534"/>
          <c:y val="3.3254313955436425E-2"/>
          <c:w val="0.88488648293963257"/>
          <c:h val="0.5309302182297635"/>
        </c:manualLayout>
      </c:layout>
      <c:lineChart>
        <c:grouping val="standard"/>
        <c:varyColors val="0"/>
        <c:ser>
          <c:idx val="0"/>
          <c:order val="0"/>
          <c:tx>
            <c:strRef>
              <c:f>'Fig 10'!$O$24</c:f>
              <c:strCache>
                <c:ptCount val="1"/>
                <c:pt idx="0">
                  <c:v>Taux de risque de pauvreté ou d'exclusion sociale "Europe-2020"</c:v>
                </c:pt>
              </c:strCache>
            </c:strRef>
          </c:tx>
          <c:spPr>
            <a:ln>
              <a:solidFill>
                <a:srgbClr val="CA7026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10'!$A$23:$N$23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'Fig 10'!$A$24:$N$24</c:f>
              <c:numCache>
                <c:formatCode>#,##0.0</c:formatCode>
                <c:ptCount val="14"/>
                <c:pt idx="0">
                  <c:v>15.8</c:v>
                </c:pt>
                <c:pt idx="1">
                  <c:v>16.100000000000001</c:v>
                </c:pt>
                <c:pt idx="2">
                  <c:v>17.3</c:v>
                </c:pt>
                <c:pt idx="3">
                  <c:v>16.5</c:v>
                </c:pt>
                <c:pt idx="4">
                  <c:v>15.9</c:v>
                </c:pt>
                <c:pt idx="5">
                  <c:v>15.5</c:v>
                </c:pt>
                <c:pt idx="6">
                  <c:v>17.8</c:v>
                </c:pt>
                <c:pt idx="7">
                  <c:v>17.100000000000001</c:v>
                </c:pt>
                <c:pt idx="8">
                  <c:v>16.8</c:v>
                </c:pt>
                <c:pt idx="9">
                  <c:v>18.399999999999999</c:v>
                </c:pt>
                <c:pt idx="10">
                  <c:v>19</c:v>
                </c:pt>
                <c:pt idx="11">
                  <c:v>19</c:v>
                </c:pt>
                <c:pt idx="12">
                  <c:v>18.471499999999999</c:v>
                </c:pt>
                <c:pt idx="13">
                  <c:v>19.748999999999999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10'!$O$25</c:f>
              <c:strCache>
                <c:ptCount val="1"/>
                <c:pt idx="0">
                  <c:v>Taux de privation matérielle grave</c:v>
                </c:pt>
              </c:strCache>
            </c:strRef>
          </c:tx>
          <c:spPr>
            <a:ln w="25400">
              <a:solidFill>
                <a:srgbClr val="60B2CE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10'!$A$23:$N$23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'Fig 10'!$A$25:$N$25</c:f>
              <c:numCache>
                <c:formatCode>#,##0.0</c:formatCode>
                <c:ptCount val="14"/>
                <c:pt idx="0">
                  <c:v>1.9</c:v>
                </c:pt>
                <c:pt idx="1">
                  <c:v>0.8</c:v>
                </c:pt>
                <c:pt idx="2">
                  <c:v>1.8</c:v>
                </c:pt>
                <c:pt idx="3">
                  <c:v>1.1000000000000001</c:v>
                </c:pt>
                <c:pt idx="4">
                  <c:v>0.8</c:v>
                </c:pt>
                <c:pt idx="5">
                  <c:v>0.7</c:v>
                </c:pt>
                <c:pt idx="6">
                  <c:v>1.1000000000000001</c:v>
                </c:pt>
                <c:pt idx="7">
                  <c:v>0.5</c:v>
                </c:pt>
                <c:pt idx="8">
                  <c:v>1.2</c:v>
                </c:pt>
                <c:pt idx="9">
                  <c:v>1.3</c:v>
                </c:pt>
                <c:pt idx="10">
                  <c:v>1.8</c:v>
                </c:pt>
                <c:pt idx="11">
                  <c:v>1.4</c:v>
                </c:pt>
                <c:pt idx="12">
                  <c:v>1.96</c:v>
                </c:pt>
                <c:pt idx="13">
                  <c:v>1.59575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10'!$O$26</c:f>
              <c:strCache>
                <c:ptCount val="1"/>
                <c:pt idx="0">
                  <c:v>Taux de risque de pauvreté</c:v>
                </c:pt>
              </c:strCache>
            </c:strRef>
          </c:tx>
          <c:spPr>
            <a:ln>
              <a:solidFill>
                <a:srgbClr val="804A1A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10'!$A$23:$N$23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'Fig 10'!$A$26:$N$26</c:f>
              <c:numCache>
                <c:formatCode>#,##0.0</c:formatCode>
                <c:ptCount val="14"/>
                <c:pt idx="0">
                  <c:v>11.9</c:v>
                </c:pt>
                <c:pt idx="1">
                  <c:v>12.7</c:v>
                </c:pt>
                <c:pt idx="2">
                  <c:v>13.7</c:v>
                </c:pt>
                <c:pt idx="3">
                  <c:v>14.1</c:v>
                </c:pt>
                <c:pt idx="4">
                  <c:v>13.5</c:v>
                </c:pt>
                <c:pt idx="5">
                  <c:v>13.4</c:v>
                </c:pt>
                <c:pt idx="6">
                  <c:v>14.9</c:v>
                </c:pt>
                <c:pt idx="7">
                  <c:v>14.5</c:v>
                </c:pt>
                <c:pt idx="8">
                  <c:v>13.6</c:v>
                </c:pt>
                <c:pt idx="9">
                  <c:v>15.1</c:v>
                </c:pt>
                <c:pt idx="10">
                  <c:v>15.9</c:v>
                </c:pt>
                <c:pt idx="11">
                  <c:v>16.399999999999999</c:v>
                </c:pt>
                <c:pt idx="12">
                  <c:v>15.306699999999999</c:v>
                </c:pt>
                <c:pt idx="13">
                  <c:v>16.4696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10'!$O$27</c:f>
              <c:strCache>
                <c:ptCount val="1"/>
                <c:pt idx="0">
                  <c:v>% de personnes âgées de moins de 60 ans vivant dans des ménages à très faible intensité de travail</c:v>
                </c:pt>
              </c:strCache>
            </c:strRef>
          </c:tx>
          <c:spPr>
            <a:ln>
              <a:solidFill>
                <a:srgbClr val="EAC08A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10'!$A$23:$N$23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'Fig 10'!$A$27:$N$27</c:f>
              <c:numCache>
                <c:formatCode>#,##0.0</c:formatCode>
                <c:ptCount val="14"/>
                <c:pt idx="0">
                  <c:v>6.1</c:v>
                </c:pt>
                <c:pt idx="1">
                  <c:v>6.2</c:v>
                </c:pt>
                <c:pt idx="2">
                  <c:v>5.7</c:v>
                </c:pt>
                <c:pt idx="3">
                  <c:v>5.2</c:v>
                </c:pt>
                <c:pt idx="4">
                  <c:v>5</c:v>
                </c:pt>
                <c:pt idx="5">
                  <c:v>4.7</c:v>
                </c:pt>
                <c:pt idx="6">
                  <c:v>6.3</c:v>
                </c:pt>
                <c:pt idx="7">
                  <c:v>5.5</c:v>
                </c:pt>
                <c:pt idx="8">
                  <c:v>5.8</c:v>
                </c:pt>
                <c:pt idx="9">
                  <c:v>6.1</c:v>
                </c:pt>
                <c:pt idx="10">
                  <c:v>6.6</c:v>
                </c:pt>
                <c:pt idx="11">
                  <c:v>6.1</c:v>
                </c:pt>
                <c:pt idx="12">
                  <c:v>5.6525999999999996</c:v>
                </c:pt>
                <c:pt idx="13">
                  <c:v>6.6261000000000001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89120"/>
        <c:axId val="113990656"/>
      </c:lineChart>
      <c:catAx>
        <c:axId val="11398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3990656"/>
        <c:crosses val="autoZero"/>
        <c:auto val="1"/>
        <c:lblAlgn val="ctr"/>
        <c:lblOffset val="100"/>
        <c:noMultiLvlLbl val="0"/>
      </c:catAx>
      <c:valAx>
        <c:axId val="113990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3989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162476618103011E-3"/>
          <c:y val="0.67458947913200995"/>
          <c:w val="0.98331196165490664"/>
          <c:h val="0.3232437494608948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RotisSansSerif" pitchFamily="34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8DB85-53DE-44DE-8AAB-89FD99B97D38}" type="doc">
      <dgm:prSet loTypeId="urn:microsoft.com/office/officeart/2005/8/layout/default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32F3041F-C6C1-43D0-AADE-E4C37E9CE6A3}">
      <dgm:prSet phldrT="[Text]"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Alimentation saine</a:t>
          </a:r>
          <a:endParaRPr lang="fr-FR" sz="2000" noProof="0" dirty="0"/>
        </a:p>
      </dgm:t>
    </dgm:pt>
    <dgm:pt modelId="{21613AA2-D4CF-4E3D-AFAA-B7F9C882BDD0}" type="parTrans" cxnId="{16A0EF3F-91E7-44A9-B5BF-8264CB15512A}">
      <dgm:prSet/>
      <dgm:spPr/>
      <dgm:t>
        <a:bodyPr/>
        <a:lstStyle/>
        <a:p>
          <a:endParaRPr lang="fr-FR" sz="1400" noProof="0" dirty="0"/>
        </a:p>
      </dgm:t>
    </dgm:pt>
    <dgm:pt modelId="{FDAF1741-E44B-4505-A229-555A662745DB}" type="sibTrans" cxnId="{16A0EF3F-91E7-44A9-B5BF-8264CB15512A}">
      <dgm:prSet/>
      <dgm:spPr/>
      <dgm:t>
        <a:bodyPr/>
        <a:lstStyle/>
        <a:p>
          <a:endParaRPr lang="fr-FR" sz="1400" noProof="0" dirty="0"/>
        </a:p>
      </dgm:t>
    </dgm:pt>
    <dgm:pt modelId="{674933D1-CE39-4A00-B6EA-AD86470789A2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Logement</a:t>
          </a:r>
        </a:p>
      </dgm:t>
    </dgm:pt>
    <dgm:pt modelId="{49C2C7AD-8ED9-4F13-908D-5B4D7BE571E3}" type="parTrans" cxnId="{E3D4A53E-1842-4ADE-82DC-27753C5206A5}">
      <dgm:prSet/>
      <dgm:spPr/>
      <dgm:t>
        <a:bodyPr/>
        <a:lstStyle/>
        <a:p>
          <a:endParaRPr lang="fr-FR" sz="1400" noProof="0" dirty="0"/>
        </a:p>
      </dgm:t>
    </dgm:pt>
    <dgm:pt modelId="{EBCE8319-17E9-47C9-9BB9-1069E1A126AE}" type="sibTrans" cxnId="{E3D4A53E-1842-4ADE-82DC-27753C5206A5}">
      <dgm:prSet/>
      <dgm:spPr/>
      <dgm:t>
        <a:bodyPr/>
        <a:lstStyle/>
        <a:p>
          <a:endParaRPr lang="fr-FR" sz="1400" noProof="0" dirty="0"/>
        </a:p>
      </dgm:t>
    </dgm:pt>
    <dgm:pt modelId="{3B413970-FDA7-49D9-8A99-7298BB7FFC23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Soins de santé</a:t>
          </a:r>
        </a:p>
      </dgm:t>
    </dgm:pt>
    <dgm:pt modelId="{86C56228-1BAE-4E36-8D53-9B8CDB1EFA2E}" type="parTrans" cxnId="{745584BD-ED96-4984-9007-39864C91E009}">
      <dgm:prSet/>
      <dgm:spPr/>
      <dgm:t>
        <a:bodyPr/>
        <a:lstStyle/>
        <a:p>
          <a:endParaRPr lang="fr-FR" sz="1400" noProof="0" dirty="0"/>
        </a:p>
      </dgm:t>
    </dgm:pt>
    <dgm:pt modelId="{0F449968-ABA9-46F7-AD14-A0E4619E8C31}" type="sibTrans" cxnId="{745584BD-ED96-4984-9007-39864C91E009}">
      <dgm:prSet/>
      <dgm:spPr/>
      <dgm:t>
        <a:bodyPr/>
        <a:lstStyle/>
        <a:p>
          <a:endParaRPr lang="fr-FR" sz="1400" noProof="0" dirty="0"/>
        </a:p>
      </dgm:t>
    </dgm:pt>
    <dgm:pt modelId="{D8A071B5-7F11-4F80-A3B6-BF88411D6BD3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Vêtements</a:t>
          </a:r>
        </a:p>
      </dgm:t>
    </dgm:pt>
    <dgm:pt modelId="{3456E805-5AA4-417B-851E-9457AC527BDE}" type="parTrans" cxnId="{84BADCFD-C03A-41C9-A20D-72D2928B8828}">
      <dgm:prSet/>
      <dgm:spPr/>
      <dgm:t>
        <a:bodyPr/>
        <a:lstStyle/>
        <a:p>
          <a:endParaRPr lang="fr-FR" sz="1400" noProof="0" dirty="0"/>
        </a:p>
      </dgm:t>
    </dgm:pt>
    <dgm:pt modelId="{DF1B281E-D2FF-4B9D-89A7-0BADB3091EC6}" type="sibTrans" cxnId="{84BADCFD-C03A-41C9-A20D-72D2928B8828}">
      <dgm:prSet/>
      <dgm:spPr/>
      <dgm:t>
        <a:bodyPr/>
        <a:lstStyle/>
        <a:p>
          <a:endParaRPr lang="fr-FR" sz="1400" noProof="0" dirty="0"/>
        </a:p>
      </dgm:t>
    </dgm:pt>
    <dgm:pt modelId="{86AD97E8-92F7-470E-AC8D-4D44B4FC3AF6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Vie sociale</a:t>
          </a:r>
        </a:p>
      </dgm:t>
    </dgm:pt>
    <dgm:pt modelId="{3ECD5EC4-A712-4241-B6AA-8B8A747B35EA}" type="parTrans" cxnId="{9015E48B-5978-4372-8A5D-029B32170EF4}">
      <dgm:prSet/>
      <dgm:spPr/>
      <dgm:t>
        <a:bodyPr/>
        <a:lstStyle/>
        <a:p>
          <a:endParaRPr lang="fr-FR" sz="1400" noProof="0" dirty="0"/>
        </a:p>
      </dgm:t>
    </dgm:pt>
    <dgm:pt modelId="{AD9D8007-82E7-443C-BBA7-C406375DF7B9}" type="sibTrans" cxnId="{9015E48B-5978-4372-8A5D-029B32170EF4}">
      <dgm:prSet/>
      <dgm:spPr/>
      <dgm:t>
        <a:bodyPr/>
        <a:lstStyle/>
        <a:p>
          <a:endParaRPr lang="fr-FR" sz="1400" noProof="0" dirty="0"/>
        </a:p>
      </dgm:t>
    </dgm:pt>
    <dgm:pt modelId="{9056D365-2A56-45C2-BE10-D88F19310338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Sécurité dans l’enfance</a:t>
          </a:r>
        </a:p>
      </dgm:t>
    </dgm:pt>
    <dgm:pt modelId="{8ED53B22-2815-493A-A430-EE3DAC502E56}" type="parTrans" cxnId="{71366AAD-73C8-456F-83B3-6E6AB094C5FA}">
      <dgm:prSet/>
      <dgm:spPr/>
      <dgm:t>
        <a:bodyPr/>
        <a:lstStyle/>
        <a:p>
          <a:endParaRPr lang="fr-FR" sz="1400" noProof="0" dirty="0"/>
        </a:p>
      </dgm:t>
    </dgm:pt>
    <dgm:pt modelId="{0358A99F-9159-4C8D-833B-646E9EF9FACA}" type="sibTrans" cxnId="{71366AAD-73C8-456F-83B3-6E6AB094C5FA}">
      <dgm:prSet/>
      <dgm:spPr/>
      <dgm:t>
        <a:bodyPr/>
        <a:lstStyle/>
        <a:p>
          <a:endParaRPr lang="fr-FR" sz="1400" noProof="0" dirty="0"/>
        </a:p>
      </dgm:t>
    </dgm:pt>
    <dgm:pt modelId="{99D189CD-552D-4F72-9087-DB2AE8A90D58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Mobilité </a:t>
          </a:r>
        </a:p>
      </dgm:t>
    </dgm:pt>
    <dgm:pt modelId="{D367946F-0B07-4F59-9A4C-B27220069DFB}" type="parTrans" cxnId="{79349BA7-6F2B-43C1-B8B1-FDFAFD126EAF}">
      <dgm:prSet/>
      <dgm:spPr/>
      <dgm:t>
        <a:bodyPr/>
        <a:lstStyle/>
        <a:p>
          <a:endParaRPr lang="fr-FR" sz="1400" noProof="0" dirty="0"/>
        </a:p>
      </dgm:t>
    </dgm:pt>
    <dgm:pt modelId="{B0652FCC-ED77-46BC-93FA-33E37825DF6B}" type="sibTrans" cxnId="{79349BA7-6F2B-43C1-B8B1-FDFAFD126EAF}">
      <dgm:prSet/>
      <dgm:spPr/>
      <dgm:t>
        <a:bodyPr/>
        <a:lstStyle/>
        <a:p>
          <a:endParaRPr lang="fr-FR" sz="1400" noProof="0" dirty="0"/>
        </a:p>
      </dgm:t>
    </dgm:pt>
    <dgm:pt modelId="{04C341DE-9FA3-434D-B0F7-1CAAA61547F0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Life long Learning</a:t>
          </a:r>
        </a:p>
      </dgm:t>
    </dgm:pt>
    <dgm:pt modelId="{8C03551C-A995-4168-A943-F4860F86B175}" type="parTrans" cxnId="{DC13AAB4-8219-40D6-B7FF-C759453559AA}">
      <dgm:prSet/>
      <dgm:spPr/>
      <dgm:t>
        <a:bodyPr/>
        <a:lstStyle/>
        <a:p>
          <a:endParaRPr lang="fr-FR" sz="1400" noProof="0" dirty="0"/>
        </a:p>
      </dgm:t>
    </dgm:pt>
    <dgm:pt modelId="{04F6DAD0-892B-462A-B402-B42EEDB927EA}" type="sibTrans" cxnId="{DC13AAB4-8219-40D6-B7FF-C759453559AA}">
      <dgm:prSet/>
      <dgm:spPr/>
      <dgm:t>
        <a:bodyPr/>
        <a:lstStyle/>
        <a:p>
          <a:endParaRPr lang="fr-FR" sz="1400" noProof="0" dirty="0"/>
        </a:p>
      </dgm:t>
    </dgm:pt>
    <dgm:pt modelId="{DF710DBD-249A-471E-9A4B-8046D8D998B3}">
      <dgm:prSet custT="1"/>
      <dgm:spPr/>
      <dgm:t>
        <a:bodyPr/>
        <a:lstStyle/>
        <a:p>
          <a:r>
            <a:rPr lang="fr-FR" sz="20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Hygiène personnelle</a:t>
          </a:r>
        </a:p>
      </dgm:t>
    </dgm:pt>
    <dgm:pt modelId="{CE24D6FC-BDAA-4E00-B41D-8C1453B244A6}" type="parTrans" cxnId="{433865BC-1785-4A5A-8A7F-D769E34C9DCD}">
      <dgm:prSet/>
      <dgm:spPr/>
      <dgm:t>
        <a:bodyPr/>
        <a:lstStyle/>
        <a:p>
          <a:endParaRPr lang="fr-LU"/>
        </a:p>
      </dgm:t>
    </dgm:pt>
    <dgm:pt modelId="{4A3DBACC-3B3D-4C5D-B506-9CC13ED86C10}" type="sibTrans" cxnId="{433865BC-1785-4A5A-8A7F-D769E34C9DCD}">
      <dgm:prSet/>
      <dgm:spPr/>
      <dgm:t>
        <a:bodyPr/>
        <a:lstStyle/>
        <a:p>
          <a:endParaRPr lang="fr-LU"/>
        </a:p>
      </dgm:t>
    </dgm:pt>
    <dgm:pt modelId="{88D0E15D-5E36-47E5-A9E9-9F537C721141}" type="pres">
      <dgm:prSet presAssocID="{F738DB85-53DE-44DE-8AAB-89FD99B97D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F32E597E-A9F5-4536-A79A-E58A6AA88523}" type="pres">
      <dgm:prSet presAssocID="{32F3041F-C6C1-43D0-AADE-E4C37E9CE6A3}" presName="node" presStyleLbl="node1" presStyleIdx="0" presStyleCnt="9" custScaleX="110332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4915E95-2CF5-46DC-A70F-86ABADB81219}" type="pres">
      <dgm:prSet presAssocID="{FDAF1741-E44B-4505-A229-555A662745DB}" presName="sibTrans" presStyleCnt="0"/>
      <dgm:spPr/>
    </dgm:pt>
    <dgm:pt modelId="{6D502195-01F2-453B-A834-16E4FBE90FB4}" type="pres">
      <dgm:prSet presAssocID="{674933D1-CE39-4A00-B6EA-AD86470789A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30E6FE6B-C84B-46E9-9CE4-59DBB29AF66F}" type="pres">
      <dgm:prSet presAssocID="{EBCE8319-17E9-47C9-9BB9-1069E1A126AE}" presName="sibTrans" presStyleCnt="0"/>
      <dgm:spPr/>
    </dgm:pt>
    <dgm:pt modelId="{F136719B-5278-4DA5-9B00-DC16FFAA09DA}" type="pres">
      <dgm:prSet presAssocID="{3B413970-FDA7-49D9-8A99-7298BB7FFC2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0D7AF7B-9DFE-4642-981C-24455C47320D}" type="pres">
      <dgm:prSet presAssocID="{0F449968-ABA9-46F7-AD14-A0E4619E8C31}" presName="sibTrans" presStyleCnt="0"/>
      <dgm:spPr/>
    </dgm:pt>
    <dgm:pt modelId="{F140E905-39D3-4999-AFB5-BF894D8B0FD2}" type="pres">
      <dgm:prSet presAssocID="{DF710DBD-249A-471E-9A4B-8046D8D998B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CB3597C2-B861-48AE-AA85-C892D66A9939}" type="pres">
      <dgm:prSet presAssocID="{4A3DBACC-3B3D-4C5D-B506-9CC13ED86C10}" presName="sibTrans" presStyleCnt="0"/>
      <dgm:spPr/>
    </dgm:pt>
    <dgm:pt modelId="{DB48F7A1-567A-44E1-8319-399DF0AEB413}" type="pres">
      <dgm:prSet presAssocID="{D8A071B5-7F11-4F80-A3B6-BF88411D6BD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3BB7DE7D-E0C9-4687-A88A-03B7104F913D}" type="pres">
      <dgm:prSet presAssocID="{DF1B281E-D2FF-4B9D-89A7-0BADB3091EC6}" presName="sibTrans" presStyleCnt="0"/>
      <dgm:spPr/>
    </dgm:pt>
    <dgm:pt modelId="{8440DFD0-697E-4AF9-A209-AABE5ED2EFA8}" type="pres">
      <dgm:prSet presAssocID="{86AD97E8-92F7-470E-AC8D-4D44B4FC3AF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F08455D-5A44-4DE7-8EC0-6FD190F0866C}" type="pres">
      <dgm:prSet presAssocID="{AD9D8007-82E7-443C-BBA7-C406375DF7B9}" presName="sibTrans" presStyleCnt="0"/>
      <dgm:spPr/>
    </dgm:pt>
    <dgm:pt modelId="{BF1CCA32-556F-4BA1-8479-5E20E3E774EE}" type="pres">
      <dgm:prSet presAssocID="{9056D365-2A56-45C2-BE10-D88F193103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82727858-E217-40F9-BC98-BDD8A4DC44C3}" type="pres">
      <dgm:prSet presAssocID="{0358A99F-9159-4C8D-833B-646E9EF9FACA}" presName="sibTrans" presStyleCnt="0"/>
      <dgm:spPr/>
    </dgm:pt>
    <dgm:pt modelId="{304F2968-AC97-4D8A-BFEC-25D1FF6FB208}" type="pres">
      <dgm:prSet presAssocID="{99D189CD-552D-4F72-9087-DB2AE8A90D5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F96AA8AE-20D3-4F31-9EDE-2C46C08ABE13}" type="pres">
      <dgm:prSet presAssocID="{B0652FCC-ED77-46BC-93FA-33E37825DF6B}" presName="sibTrans" presStyleCnt="0"/>
      <dgm:spPr/>
    </dgm:pt>
    <dgm:pt modelId="{4A2CCE57-B67E-4F63-A30B-99DE487284C9}" type="pres">
      <dgm:prSet presAssocID="{04C341DE-9FA3-434D-B0F7-1CAAA61547F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84BADCFD-C03A-41C9-A20D-72D2928B8828}" srcId="{F738DB85-53DE-44DE-8AAB-89FD99B97D38}" destId="{D8A071B5-7F11-4F80-A3B6-BF88411D6BD3}" srcOrd="4" destOrd="0" parTransId="{3456E805-5AA4-417B-851E-9457AC527BDE}" sibTransId="{DF1B281E-D2FF-4B9D-89A7-0BADB3091EC6}"/>
    <dgm:cxn modelId="{371ACC1E-B087-42A8-85B0-BE65A037F7F3}" type="presOf" srcId="{99D189CD-552D-4F72-9087-DB2AE8A90D58}" destId="{304F2968-AC97-4D8A-BFEC-25D1FF6FB208}" srcOrd="0" destOrd="0" presId="urn:microsoft.com/office/officeart/2005/8/layout/default"/>
    <dgm:cxn modelId="{FA95993C-DAA2-483F-BE44-8AB91CCF45AD}" type="presOf" srcId="{674933D1-CE39-4A00-B6EA-AD86470789A2}" destId="{6D502195-01F2-453B-A834-16E4FBE90FB4}" srcOrd="0" destOrd="0" presId="urn:microsoft.com/office/officeart/2005/8/layout/default"/>
    <dgm:cxn modelId="{09FD3E67-FFAD-48B2-9977-D04DDE0C75C9}" type="presOf" srcId="{F738DB85-53DE-44DE-8AAB-89FD99B97D38}" destId="{88D0E15D-5E36-47E5-A9E9-9F537C721141}" srcOrd="0" destOrd="0" presId="urn:microsoft.com/office/officeart/2005/8/layout/default"/>
    <dgm:cxn modelId="{9015E48B-5978-4372-8A5D-029B32170EF4}" srcId="{F738DB85-53DE-44DE-8AAB-89FD99B97D38}" destId="{86AD97E8-92F7-470E-AC8D-4D44B4FC3AF6}" srcOrd="5" destOrd="0" parTransId="{3ECD5EC4-A712-4241-B6AA-8B8A747B35EA}" sibTransId="{AD9D8007-82E7-443C-BBA7-C406375DF7B9}"/>
    <dgm:cxn modelId="{9A7CF136-DCF3-450A-B4C0-726BCC8986FE}" type="presOf" srcId="{D8A071B5-7F11-4F80-A3B6-BF88411D6BD3}" destId="{DB48F7A1-567A-44E1-8319-399DF0AEB413}" srcOrd="0" destOrd="0" presId="urn:microsoft.com/office/officeart/2005/8/layout/default"/>
    <dgm:cxn modelId="{433865BC-1785-4A5A-8A7F-D769E34C9DCD}" srcId="{F738DB85-53DE-44DE-8AAB-89FD99B97D38}" destId="{DF710DBD-249A-471E-9A4B-8046D8D998B3}" srcOrd="3" destOrd="0" parTransId="{CE24D6FC-BDAA-4E00-B41D-8C1453B244A6}" sibTransId="{4A3DBACC-3B3D-4C5D-B506-9CC13ED86C10}"/>
    <dgm:cxn modelId="{B3029BFE-43E2-49DE-875D-5C994001F502}" type="presOf" srcId="{DF710DBD-249A-471E-9A4B-8046D8D998B3}" destId="{F140E905-39D3-4999-AFB5-BF894D8B0FD2}" srcOrd="0" destOrd="0" presId="urn:microsoft.com/office/officeart/2005/8/layout/default"/>
    <dgm:cxn modelId="{745584BD-ED96-4984-9007-39864C91E009}" srcId="{F738DB85-53DE-44DE-8AAB-89FD99B97D38}" destId="{3B413970-FDA7-49D9-8A99-7298BB7FFC23}" srcOrd="2" destOrd="0" parTransId="{86C56228-1BAE-4E36-8D53-9B8CDB1EFA2E}" sibTransId="{0F449968-ABA9-46F7-AD14-A0E4619E8C31}"/>
    <dgm:cxn modelId="{71366AAD-73C8-456F-83B3-6E6AB094C5FA}" srcId="{F738DB85-53DE-44DE-8AAB-89FD99B97D38}" destId="{9056D365-2A56-45C2-BE10-D88F19310338}" srcOrd="6" destOrd="0" parTransId="{8ED53B22-2815-493A-A430-EE3DAC502E56}" sibTransId="{0358A99F-9159-4C8D-833B-646E9EF9FACA}"/>
    <dgm:cxn modelId="{DC13AAB4-8219-40D6-B7FF-C759453559AA}" srcId="{F738DB85-53DE-44DE-8AAB-89FD99B97D38}" destId="{04C341DE-9FA3-434D-B0F7-1CAAA61547F0}" srcOrd="8" destOrd="0" parTransId="{8C03551C-A995-4168-A943-F4860F86B175}" sibTransId="{04F6DAD0-892B-462A-B402-B42EEDB927EA}"/>
    <dgm:cxn modelId="{16A0EF3F-91E7-44A9-B5BF-8264CB15512A}" srcId="{F738DB85-53DE-44DE-8AAB-89FD99B97D38}" destId="{32F3041F-C6C1-43D0-AADE-E4C37E9CE6A3}" srcOrd="0" destOrd="0" parTransId="{21613AA2-D4CF-4E3D-AFAA-B7F9C882BDD0}" sibTransId="{FDAF1741-E44B-4505-A229-555A662745DB}"/>
    <dgm:cxn modelId="{5C18E048-E242-473E-9CA2-5901C50A2A76}" type="presOf" srcId="{86AD97E8-92F7-470E-AC8D-4D44B4FC3AF6}" destId="{8440DFD0-697E-4AF9-A209-AABE5ED2EFA8}" srcOrd="0" destOrd="0" presId="urn:microsoft.com/office/officeart/2005/8/layout/default"/>
    <dgm:cxn modelId="{C7F14578-2DC0-4BA4-93C5-667FD198B919}" type="presOf" srcId="{9056D365-2A56-45C2-BE10-D88F19310338}" destId="{BF1CCA32-556F-4BA1-8479-5E20E3E774EE}" srcOrd="0" destOrd="0" presId="urn:microsoft.com/office/officeart/2005/8/layout/default"/>
    <dgm:cxn modelId="{2B7759B5-984C-4604-B016-647129FD8CC6}" type="presOf" srcId="{32F3041F-C6C1-43D0-AADE-E4C37E9CE6A3}" destId="{F32E597E-A9F5-4536-A79A-E58A6AA88523}" srcOrd="0" destOrd="0" presId="urn:microsoft.com/office/officeart/2005/8/layout/default"/>
    <dgm:cxn modelId="{6B666172-67FB-4072-BE6E-6F1D7AD871D2}" type="presOf" srcId="{04C341DE-9FA3-434D-B0F7-1CAAA61547F0}" destId="{4A2CCE57-B67E-4F63-A30B-99DE487284C9}" srcOrd="0" destOrd="0" presId="urn:microsoft.com/office/officeart/2005/8/layout/default"/>
    <dgm:cxn modelId="{E3D4A53E-1842-4ADE-82DC-27753C5206A5}" srcId="{F738DB85-53DE-44DE-8AAB-89FD99B97D38}" destId="{674933D1-CE39-4A00-B6EA-AD86470789A2}" srcOrd="1" destOrd="0" parTransId="{49C2C7AD-8ED9-4F13-908D-5B4D7BE571E3}" sibTransId="{EBCE8319-17E9-47C9-9BB9-1069E1A126AE}"/>
    <dgm:cxn modelId="{59FDB49D-D27F-4936-8200-1DCD5B49B254}" type="presOf" srcId="{3B413970-FDA7-49D9-8A99-7298BB7FFC23}" destId="{F136719B-5278-4DA5-9B00-DC16FFAA09DA}" srcOrd="0" destOrd="0" presId="urn:microsoft.com/office/officeart/2005/8/layout/default"/>
    <dgm:cxn modelId="{79349BA7-6F2B-43C1-B8B1-FDFAFD126EAF}" srcId="{F738DB85-53DE-44DE-8AAB-89FD99B97D38}" destId="{99D189CD-552D-4F72-9087-DB2AE8A90D58}" srcOrd="7" destOrd="0" parTransId="{D367946F-0B07-4F59-9A4C-B27220069DFB}" sibTransId="{B0652FCC-ED77-46BC-93FA-33E37825DF6B}"/>
    <dgm:cxn modelId="{4232335F-13C3-4D6E-BBE0-D3DC4BB9E1C0}" type="presParOf" srcId="{88D0E15D-5E36-47E5-A9E9-9F537C721141}" destId="{F32E597E-A9F5-4536-A79A-E58A6AA88523}" srcOrd="0" destOrd="0" presId="urn:microsoft.com/office/officeart/2005/8/layout/default"/>
    <dgm:cxn modelId="{E50BE6E5-D5CF-407C-A5E8-D9E3C1708958}" type="presParOf" srcId="{88D0E15D-5E36-47E5-A9E9-9F537C721141}" destId="{74915E95-2CF5-46DC-A70F-86ABADB81219}" srcOrd="1" destOrd="0" presId="urn:microsoft.com/office/officeart/2005/8/layout/default"/>
    <dgm:cxn modelId="{943D62F7-3768-4010-BC0C-406127D4AB76}" type="presParOf" srcId="{88D0E15D-5E36-47E5-A9E9-9F537C721141}" destId="{6D502195-01F2-453B-A834-16E4FBE90FB4}" srcOrd="2" destOrd="0" presId="urn:microsoft.com/office/officeart/2005/8/layout/default"/>
    <dgm:cxn modelId="{F49B2535-31FE-4E9E-B818-2E8BB6109D6F}" type="presParOf" srcId="{88D0E15D-5E36-47E5-A9E9-9F537C721141}" destId="{30E6FE6B-C84B-46E9-9CE4-59DBB29AF66F}" srcOrd="3" destOrd="0" presId="urn:microsoft.com/office/officeart/2005/8/layout/default"/>
    <dgm:cxn modelId="{06A7CF0E-2C5F-42EE-8474-46C8257502B2}" type="presParOf" srcId="{88D0E15D-5E36-47E5-A9E9-9F537C721141}" destId="{F136719B-5278-4DA5-9B00-DC16FFAA09DA}" srcOrd="4" destOrd="0" presId="urn:microsoft.com/office/officeart/2005/8/layout/default"/>
    <dgm:cxn modelId="{15F7BFC4-55C1-4F43-9543-D2AC8640B137}" type="presParOf" srcId="{88D0E15D-5E36-47E5-A9E9-9F537C721141}" destId="{70D7AF7B-9DFE-4642-981C-24455C47320D}" srcOrd="5" destOrd="0" presId="urn:microsoft.com/office/officeart/2005/8/layout/default"/>
    <dgm:cxn modelId="{29CA0304-03D9-471C-AF59-D1C3D3EBF856}" type="presParOf" srcId="{88D0E15D-5E36-47E5-A9E9-9F537C721141}" destId="{F140E905-39D3-4999-AFB5-BF894D8B0FD2}" srcOrd="6" destOrd="0" presId="urn:microsoft.com/office/officeart/2005/8/layout/default"/>
    <dgm:cxn modelId="{36DDD2D5-9C3E-42D3-8835-DA484BD7A88C}" type="presParOf" srcId="{88D0E15D-5E36-47E5-A9E9-9F537C721141}" destId="{CB3597C2-B861-48AE-AA85-C892D66A9939}" srcOrd="7" destOrd="0" presId="urn:microsoft.com/office/officeart/2005/8/layout/default"/>
    <dgm:cxn modelId="{9DBD8073-C617-4648-BCD5-CC2B13A798D1}" type="presParOf" srcId="{88D0E15D-5E36-47E5-A9E9-9F537C721141}" destId="{DB48F7A1-567A-44E1-8319-399DF0AEB413}" srcOrd="8" destOrd="0" presId="urn:microsoft.com/office/officeart/2005/8/layout/default"/>
    <dgm:cxn modelId="{14A7D0C8-5CEB-41C6-BB3B-B3992F3CC126}" type="presParOf" srcId="{88D0E15D-5E36-47E5-A9E9-9F537C721141}" destId="{3BB7DE7D-E0C9-4687-A88A-03B7104F913D}" srcOrd="9" destOrd="0" presId="urn:microsoft.com/office/officeart/2005/8/layout/default"/>
    <dgm:cxn modelId="{3781AED9-7436-42BE-A678-56502D52EC30}" type="presParOf" srcId="{88D0E15D-5E36-47E5-A9E9-9F537C721141}" destId="{8440DFD0-697E-4AF9-A209-AABE5ED2EFA8}" srcOrd="10" destOrd="0" presId="urn:microsoft.com/office/officeart/2005/8/layout/default"/>
    <dgm:cxn modelId="{862EB345-1827-4846-9621-900B5224B646}" type="presParOf" srcId="{88D0E15D-5E36-47E5-A9E9-9F537C721141}" destId="{2F08455D-5A44-4DE7-8EC0-6FD190F0866C}" srcOrd="11" destOrd="0" presId="urn:microsoft.com/office/officeart/2005/8/layout/default"/>
    <dgm:cxn modelId="{5FF5E05A-7626-40EC-B4F6-A68A0D4DC0E2}" type="presParOf" srcId="{88D0E15D-5E36-47E5-A9E9-9F537C721141}" destId="{BF1CCA32-556F-4BA1-8479-5E20E3E774EE}" srcOrd="12" destOrd="0" presId="urn:microsoft.com/office/officeart/2005/8/layout/default"/>
    <dgm:cxn modelId="{4E44A652-0761-4677-8A49-534D07554C63}" type="presParOf" srcId="{88D0E15D-5E36-47E5-A9E9-9F537C721141}" destId="{82727858-E217-40F9-BC98-BDD8A4DC44C3}" srcOrd="13" destOrd="0" presId="urn:microsoft.com/office/officeart/2005/8/layout/default"/>
    <dgm:cxn modelId="{2ADF352F-FD3B-4104-A73E-195579CFF68F}" type="presParOf" srcId="{88D0E15D-5E36-47E5-A9E9-9F537C721141}" destId="{304F2968-AC97-4D8A-BFEC-25D1FF6FB208}" srcOrd="14" destOrd="0" presId="urn:microsoft.com/office/officeart/2005/8/layout/default"/>
    <dgm:cxn modelId="{C0CF06A0-211A-4BD7-8648-AA32588C1706}" type="presParOf" srcId="{88D0E15D-5E36-47E5-A9E9-9F537C721141}" destId="{F96AA8AE-20D3-4F31-9EDE-2C46C08ABE13}" srcOrd="15" destOrd="0" presId="urn:microsoft.com/office/officeart/2005/8/layout/default"/>
    <dgm:cxn modelId="{FC8ED0EF-BFDA-4785-B53F-A37AD115891E}" type="presParOf" srcId="{88D0E15D-5E36-47E5-A9E9-9F537C721141}" destId="{4A2CCE57-B67E-4F63-A30B-99DE487284C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E597E-A9F5-4536-A79A-E58A6AA88523}">
      <dsp:nvSpPr>
        <dsp:cNvPr id="0" name=""/>
        <dsp:cNvSpPr/>
      </dsp:nvSpPr>
      <dsp:spPr>
        <a:xfrm>
          <a:off x="5191" y="35687"/>
          <a:ext cx="2185165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Alimentation saine</a:t>
          </a:r>
          <a:endParaRPr lang="fr-FR" sz="2000" kern="1200" noProof="0" dirty="0"/>
        </a:p>
      </dsp:txBody>
      <dsp:txXfrm>
        <a:off x="5191" y="35687"/>
        <a:ext cx="2185165" cy="1188321"/>
      </dsp:txXfrm>
    </dsp:sp>
    <dsp:sp modelId="{6D502195-01F2-453B-A834-16E4FBE90FB4}">
      <dsp:nvSpPr>
        <dsp:cNvPr id="0" name=""/>
        <dsp:cNvSpPr/>
      </dsp:nvSpPr>
      <dsp:spPr>
        <a:xfrm>
          <a:off x="2388410" y="35687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Logement</a:t>
          </a:r>
        </a:p>
      </dsp:txBody>
      <dsp:txXfrm>
        <a:off x="2388410" y="35687"/>
        <a:ext cx="1980536" cy="1188321"/>
      </dsp:txXfrm>
    </dsp:sp>
    <dsp:sp modelId="{F136719B-5278-4DA5-9B00-DC16FFAA09DA}">
      <dsp:nvSpPr>
        <dsp:cNvPr id="0" name=""/>
        <dsp:cNvSpPr/>
      </dsp:nvSpPr>
      <dsp:spPr>
        <a:xfrm>
          <a:off x="4567000" y="35687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Soins de santé</a:t>
          </a:r>
        </a:p>
      </dsp:txBody>
      <dsp:txXfrm>
        <a:off x="4567000" y="35687"/>
        <a:ext cx="1980536" cy="1188321"/>
      </dsp:txXfrm>
    </dsp:sp>
    <dsp:sp modelId="{F140E905-39D3-4999-AFB5-BF894D8B0FD2}">
      <dsp:nvSpPr>
        <dsp:cNvPr id="0" name=""/>
        <dsp:cNvSpPr/>
      </dsp:nvSpPr>
      <dsp:spPr>
        <a:xfrm>
          <a:off x="107505" y="1422063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Hygiène personnelle</a:t>
          </a:r>
        </a:p>
      </dsp:txBody>
      <dsp:txXfrm>
        <a:off x="107505" y="1422063"/>
        <a:ext cx="1980536" cy="1188321"/>
      </dsp:txXfrm>
    </dsp:sp>
    <dsp:sp modelId="{DB48F7A1-567A-44E1-8319-399DF0AEB413}">
      <dsp:nvSpPr>
        <dsp:cNvPr id="0" name=""/>
        <dsp:cNvSpPr/>
      </dsp:nvSpPr>
      <dsp:spPr>
        <a:xfrm>
          <a:off x="2286095" y="1422063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Vêtements</a:t>
          </a:r>
        </a:p>
      </dsp:txBody>
      <dsp:txXfrm>
        <a:off x="2286095" y="1422063"/>
        <a:ext cx="1980536" cy="1188321"/>
      </dsp:txXfrm>
    </dsp:sp>
    <dsp:sp modelId="{8440DFD0-697E-4AF9-A209-AABE5ED2EFA8}">
      <dsp:nvSpPr>
        <dsp:cNvPr id="0" name=""/>
        <dsp:cNvSpPr/>
      </dsp:nvSpPr>
      <dsp:spPr>
        <a:xfrm>
          <a:off x="4464685" y="1422063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Vie sociale</a:t>
          </a:r>
        </a:p>
      </dsp:txBody>
      <dsp:txXfrm>
        <a:off x="4464685" y="1422063"/>
        <a:ext cx="1980536" cy="1188321"/>
      </dsp:txXfrm>
    </dsp:sp>
    <dsp:sp modelId="{BF1CCA32-556F-4BA1-8479-5E20E3E774EE}">
      <dsp:nvSpPr>
        <dsp:cNvPr id="0" name=""/>
        <dsp:cNvSpPr/>
      </dsp:nvSpPr>
      <dsp:spPr>
        <a:xfrm>
          <a:off x="107505" y="2808438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Sécurité dans l’enfance</a:t>
          </a:r>
        </a:p>
      </dsp:txBody>
      <dsp:txXfrm>
        <a:off x="107505" y="2808438"/>
        <a:ext cx="1980536" cy="1188321"/>
      </dsp:txXfrm>
    </dsp:sp>
    <dsp:sp modelId="{304F2968-AC97-4D8A-BFEC-25D1FF6FB208}">
      <dsp:nvSpPr>
        <dsp:cNvPr id="0" name=""/>
        <dsp:cNvSpPr/>
      </dsp:nvSpPr>
      <dsp:spPr>
        <a:xfrm>
          <a:off x="2286095" y="2808438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Mobilité </a:t>
          </a:r>
        </a:p>
      </dsp:txBody>
      <dsp:txXfrm>
        <a:off x="2286095" y="2808438"/>
        <a:ext cx="1980536" cy="1188321"/>
      </dsp:txXfrm>
    </dsp:sp>
    <dsp:sp modelId="{4A2CCE57-B67E-4F63-A30B-99DE487284C9}">
      <dsp:nvSpPr>
        <dsp:cNvPr id="0" name=""/>
        <dsp:cNvSpPr/>
      </dsp:nvSpPr>
      <dsp:spPr>
        <a:xfrm>
          <a:off x="4464685" y="2808438"/>
          <a:ext cx="1980536" cy="1188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>
              <a:latin typeface="Helvetica" panose="020B0604020202020204" pitchFamily="34" charset="0"/>
              <a:ea typeface="DejaVu Sans"/>
              <a:cs typeface="Helvetica" panose="020B0604020202020204" pitchFamily="34" charset="0"/>
            </a:rPr>
            <a:t>Life long Learning</a:t>
          </a:r>
        </a:p>
      </dsp:txBody>
      <dsp:txXfrm>
        <a:off x="4464685" y="2808438"/>
        <a:ext cx="1980536" cy="118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01.12.2017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993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6908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3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3" y="9428009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4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 smtClean="0"/>
              <a:t>Question</a:t>
            </a:r>
            <a:r>
              <a:rPr lang="fr-LU" baseline="0" dirty="0" smtClean="0"/>
              <a:t> fondamentale du projet – donc pour ne pas être considéré comme pauvre.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 smtClean="0"/>
              <a:t>Question est très intimement</a:t>
            </a:r>
            <a:r>
              <a:rPr lang="fr-LU" baseline="0" dirty="0" smtClean="0"/>
              <a:t> liée à la reconnaissance de l’article 1 </a:t>
            </a:r>
            <a:r>
              <a:rPr lang="fr-LU" baseline="0" dirty="0" err="1" smtClean="0"/>
              <a:t>dela</a:t>
            </a:r>
            <a:r>
              <a:rPr lang="fr-LU" baseline="0" dirty="0" smtClean="0"/>
              <a:t> charte des droits fondamentaux.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 smtClean="0"/>
              <a:t>Il y a différentes manières de répondre</a:t>
            </a:r>
            <a:r>
              <a:rPr lang="fr-LU" baseline="0" dirty="0" smtClean="0"/>
              <a:t> à la question. L’UE dispose d’une série d’indicateurs pour comprendre qui est pauvre. Ces indicateurs sont très utiles pour le niveau macro, mais ne nous informent pas sur les besoins concrets.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1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dirty="0" smtClean="0"/>
              <a:t>Pour des personnes en précarité, la participation active, ou vie décente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2000" y="4140000"/>
            <a:ext cx="6732000" cy="2556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5" name="Rectangle 4"/>
          <p:cNvSpPr/>
          <p:nvPr userDrawn="1"/>
        </p:nvSpPr>
        <p:spPr>
          <a:xfrm>
            <a:off x="522000" y="180000"/>
            <a:ext cx="6732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2000" y="900000"/>
            <a:ext cx="6732000" cy="2880000"/>
          </a:xfrm>
        </p:spPr>
        <p:txBody>
          <a:bodyPr lIns="180000" tIns="180000" rIns="180000" bIns="180000" anchor="b" anchorCtr="0"/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000" y="4140000"/>
            <a:ext cx="6732000" cy="2160000"/>
          </a:xfrm>
        </p:spPr>
        <p:txBody>
          <a:bodyPr lIns="180000" tIns="180000" rIns="180000"/>
          <a:lstStyle>
            <a:lvl1pPr marL="0" indent="0" algn="l">
              <a:lnSpc>
                <a:spcPct val="90000"/>
              </a:lnSpc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 dirty="0"/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 flipH="1">
            <a:off x="7362000" y="180000"/>
            <a:ext cx="1260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7362000" y="6318000"/>
            <a:ext cx="1260000" cy="360000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7BCA7E-F7B6-442D-84D9-84576260B5C3}" type="datetime1">
              <a:rPr lang="fr-LU" smtClean="0"/>
              <a:pPr/>
              <a:t>01/12/2017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404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67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00" y="1026000"/>
            <a:ext cx="8100000" cy="4806000"/>
          </a:xfrm>
          <a:noFill/>
          <a:effectLst/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2627999"/>
            <a:ext cx="8100000" cy="3204000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67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2000" y="1368000"/>
            <a:ext cx="3996000" cy="44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6000" y="1368000"/>
            <a:ext cx="3996000" cy="44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200" b="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6732000" cy="720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00" y="1368000"/>
            <a:ext cx="3996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0" y="2052000"/>
            <a:ext cx="3996000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6000" y="1368000"/>
            <a:ext cx="3996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6000" y="2052000"/>
            <a:ext cx="3996000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6732000" cy="720000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8000" y="1026000"/>
            <a:ext cx="5364000" cy="480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000" y="1026000"/>
            <a:ext cx="2628000" cy="480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9552" y="1026000"/>
            <a:ext cx="6714448" cy="412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8640"/>
            <a:ext cx="6732000" cy="720000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5320800"/>
            <a:ext cx="6714448" cy="684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000" y="188640"/>
            <a:ext cx="673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000" y="1260000"/>
            <a:ext cx="81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8000" y="6318000"/>
            <a:ext cx="399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000" y="6318000"/>
            <a:ext cx="12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521999" y="908720"/>
            <a:ext cx="673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522000" y="6318000"/>
            <a:ext cx="6732000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3" name="Image 2" descr="Logo-Statec-Luxembourg-40mm-b-out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4664"/>
            <a:ext cx="998062" cy="355997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522000" y="6678000"/>
            <a:ext cx="6732000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522000" y="180000"/>
            <a:ext cx="673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362000" y="180000"/>
            <a:ext cx="1260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7362000" y="908720"/>
            <a:ext cx="1260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362000" y="6318000"/>
            <a:ext cx="1260000" cy="0"/>
          </a:xfrm>
          <a:prstGeom prst="line">
            <a:avLst/>
          </a:prstGeom>
          <a:noFill/>
          <a:ln w="31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7362000" y="6678000"/>
            <a:ext cx="1260000" cy="0"/>
          </a:xfrm>
          <a:prstGeom prst="line">
            <a:avLst/>
          </a:prstGeom>
          <a:noFill/>
          <a:ln w="31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bud.be/budgetcalculato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referencebudgets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Quels besoins pour une participation sociale adéquate? Un budget de référence pour le Luxembourg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000" y="4140000"/>
            <a:ext cx="6732000" cy="1881288"/>
          </a:xfrm>
        </p:spPr>
        <p:txBody>
          <a:bodyPr/>
          <a:lstStyle/>
          <a:p>
            <a:r>
              <a:rPr lang="fr-FR" dirty="0"/>
              <a:t>Anne Franziskus, </a:t>
            </a:r>
            <a:r>
              <a:rPr lang="fr-FR" dirty="0" smtClean="0"/>
              <a:t>STATEC</a:t>
            </a:r>
            <a:endParaRPr lang="fr-FR" dirty="0"/>
          </a:p>
          <a:p>
            <a:r>
              <a:rPr lang="fr-FR" dirty="0" smtClean="0"/>
              <a:t>Division statistiques sociales, Unité conditions de vie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362000" y="6318000"/>
            <a:ext cx="1260000" cy="36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16.11.207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Projets</a:t>
            </a:r>
            <a:r>
              <a:rPr lang="nl-BE" dirty="0" smtClean="0"/>
              <a:t> </a:t>
            </a:r>
            <a:r>
              <a:rPr lang="nl-BE" dirty="0" err="1" smtClean="0"/>
              <a:t>européens</a:t>
            </a:r>
            <a:r>
              <a:rPr lang="nl-B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268760"/>
            <a:ext cx="7870825" cy="4536504"/>
          </a:xfrm>
        </p:spPr>
        <p:txBody>
          <a:bodyPr/>
          <a:lstStyle/>
          <a:p>
            <a:r>
              <a:rPr lang="fr-LU" dirty="0"/>
              <a:t>Intérêt grandissant pour la méthode de la part de</a:t>
            </a:r>
          </a:p>
          <a:p>
            <a:pPr lvl="1"/>
            <a:r>
              <a:rPr lang="fr-LU" dirty="0"/>
              <a:t>Commission européenne, EMIN, chercheurs</a:t>
            </a:r>
            <a:r>
              <a:rPr lang="fr-LU" dirty="0" smtClean="0"/>
              <a:t>…</a:t>
            </a:r>
          </a:p>
          <a:p>
            <a:r>
              <a:rPr lang="fr-LU" dirty="0" smtClean="0"/>
              <a:t>Deux projets parallèles </a:t>
            </a:r>
            <a:endParaRPr lang="nl-BE" sz="2400" b="1" dirty="0" smtClean="0"/>
          </a:p>
          <a:p>
            <a:pPr lvl="1" indent="-342900"/>
            <a:r>
              <a:rPr lang="nl-BE" sz="2200" b="1" dirty="0" smtClean="0"/>
              <a:t>ImPRovE </a:t>
            </a:r>
            <a:r>
              <a:rPr lang="nl-BE" sz="2200" b="1" dirty="0"/>
              <a:t>(FP7): 7 </a:t>
            </a:r>
            <a:r>
              <a:rPr lang="nl-BE" sz="2200" b="1" dirty="0" err="1" smtClean="0"/>
              <a:t>pays</a:t>
            </a:r>
            <a:r>
              <a:rPr lang="nl-BE" sz="2200" b="1" dirty="0" smtClean="0"/>
              <a:t>, 2012-2016</a:t>
            </a:r>
            <a:endParaRPr lang="en-US" b="1" dirty="0"/>
          </a:p>
          <a:p>
            <a:pPr lvl="1" indent="-342900"/>
            <a:r>
              <a:rPr lang="nl-BE" sz="2000" b="1" dirty="0" smtClean="0"/>
              <a:t>EU </a:t>
            </a:r>
            <a:r>
              <a:rPr lang="nl-BE" sz="2000" b="1" dirty="0"/>
              <a:t>Reference Budgets Network Pilot Project: 28 </a:t>
            </a:r>
            <a:r>
              <a:rPr lang="nl-BE" sz="2000" b="1" dirty="0" err="1" smtClean="0"/>
              <a:t>pays</a:t>
            </a:r>
            <a:r>
              <a:rPr lang="nl-BE" sz="2000" b="1" dirty="0" smtClean="0"/>
              <a:t>, 2014-2015</a:t>
            </a:r>
          </a:p>
          <a:p>
            <a:pPr marL="400050" lvl="1" indent="0">
              <a:buNone/>
            </a:pPr>
            <a:endParaRPr lang="nl-BE" sz="2000" b="1" dirty="0"/>
          </a:p>
          <a:p>
            <a:pPr marL="0" indent="-360000"/>
            <a:r>
              <a:rPr lang="fr-LU" b="1" dirty="0" smtClean="0">
                <a:solidFill>
                  <a:schemeClr val="accent4">
                    <a:lumMod val="75000"/>
                  </a:schemeClr>
                </a:solidFill>
              </a:rPr>
              <a:t>Objectif </a:t>
            </a:r>
            <a:r>
              <a:rPr lang="fr-LU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fr-LU" dirty="0"/>
              <a:t>Développer une </a:t>
            </a:r>
            <a:r>
              <a:rPr lang="fr-LU" b="1" dirty="0">
                <a:solidFill>
                  <a:schemeClr val="accent4">
                    <a:lumMod val="75000"/>
                  </a:schemeClr>
                </a:solidFill>
              </a:rPr>
              <a:t>méthodologie transnationale </a:t>
            </a:r>
            <a:r>
              <a:rPr lang="fr-LU" dirty="0"/>
              <a:t>qui permette de construire des budgets de référence selon les mêmes principes de départ </a:t>
            </a:r>
          </a:p>
          <a:p>
            <a:pPr marL="0" indent="-360000">
              <a:buNone/>
            </a:pPr>
            <a:endParaRPr lang="en-US" sz="1800" dirty="0"/>
          </a:p>
          <a:p>
            <a:pPr marL="0" indent="-360000">
              <a:buNone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0679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D2E8DD-0DB3-482B-BDA0-6D0C9817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Pourquoi est-il utile d’avoir un budget de référence?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F8AA65C-D3B7-4FBC-8B01-11875B7C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b-LU" b="1" dirty="0" err="1" smtClean="0">
                <a:solidFill>
                  <a:schemeClr val="accent4">
                    <a:lumMod val="75000"/>
                  </a:schemeClr>
                </a:solidFill>
              </a:rPr>
              <a:t>Contextualiser</a:t>
            </a:r>
            <a:r>
              <a:rPr lang="lb-LU" dirty="0" smtClean="0"/>
              <a:t> les </a:t>
            </a:r>
            <a:r>
              <a:rPr lang="lb-LU" dirty="0" err="1" smtClean="0"/>
              <a:t>indicateurs</a:t>
            </a:r>
            <a:r>
              <a:rPr lang="lb-LU" dirty="0" smtClean="0"/>
              <a:t> (européens) sur la </a:t>
            </a:r>
            <a:r>
              <a:rPr lang="lb-LU" dirty="0" err="1" smtClean="0"/>
              <a:t>pauvreté</a:t>
            </a:r>
            <a:r>
              <a:rPr lang="lb-LU" dirty="0" smtClean="0"/>
              <a:t> et la </a:t>
            </a:r>
            <a:r>
              <a:rPr lang="lb-LU" dirty="0" err="1" smtClean="0"/>
              <a:t>privation</a:t>
            </a:r>
            <a:r>
              <a:rPr lang="lb-LU" dirty="0" smtClean="0"/>
              <a:t> </a:t>
            </a:r>
          </a:p>
          <a:p>
            <a:endParaRPr lang="lb-LU" dirty="0"/>
          </a:p>
          <a:p>
            <a:r>
              <a:rPr lang="lb-LU" dirty="0" smtClean="0"/>
              <a:t>Faire des </a:t>
            </a:r>
            <a:r>
              <a:rPr lang="lb-LU" b="1" dirty="0" err="1">
                <a:solidFill>
                  <a:schemeClr val="accent4">
                    <a:lumMod val="75000"/>
                  </a:schemeClr>
                </a:solidFill>
              </a:rPr>
              <a:t>comparaisons</a:t>
            </a:r>
            <a:r>
              <a:rPr lang="lb-LU" dirty="0" smtClean="0"/>
              <a:t> avec les </a:t>
            </a:r>
            <a:r>
              <a:rPr lang="lb-LU" dirty="0" err="1" smtClean="0"/>
              <a:t>seuils</a:t>
            </a:r>
            <a:r>
              <a:rPr lang="lb-LU" dirty="0" smtClean="0"/>
              <a:t> </a:t>
            </a:r>
            <a:r>
              <a:rPr lang="lb-LU" dirty="0" err="1" smtClean="0"/>
              <a:t>minima</a:t>
            </a:r>
            <a:r>
              <a:rPr lang="lb-LU" dirty="0" smtClean="0"/>
              <a:t> </a:t>
            </a:r>
          </a:p>
          <a:p>
            <a:pPr marL="0" indent="0">
              <a:buNone/>
              <a:defRPr/>
            </a:pPr>
            <a:endParaRPr lang="fr-LU" dirty="0" smtClean="0"/>
          </a:p>
          <a:p>
            <a:pPr>
              <a:defRPr/>
            </a:pPr>
            <a:r>
              <a:rPr lang="fr-LU" b="1" dirty="0" smtClean="0">
                <a:solidFill>
                  <a:schemeClr val="accent4">
                    <a:lumMod val="75000"/>
                  </a:schemeClr>
                </a:solidFill>
              </a:rPr>
              <a:t>Evaluer</a:t>
            </a:r>
            <a:r>
              <a:rPr lang="fr-LU" dirty="0" smtClean="0"/>
              <a:t> </a:t>
            </a:r>
            <a:r>
              <a:rPr lang="fr-LU" dirty="0"/>
              <a:t>adéquation des systèmes de protection contre la précarité </a:t>
            </a:r>
          </a:p>
          <a:p>
            <a:pPr>
              <a:defRPr/>
            </a:pPr>
            <a:endParaRPr lang="fr-LU" dirty="0" smtClean="0"/>
          </a:p>
          <a:p>
            <a:pPr>
              <a:defRPr/>
            </a:pPr>
            <a:r>
              <a:rPr lang="fr-LU" b="1" dirty="0" smtClean="0">
                <a:solidFill>
                  <a:schemeClr val="accent4">
                    <a:lumMod val="75000"/>
                  </a:schemeClr>
                </a:solidFill>
              </a:rPr>
              <a:t>Développer</a:t>
            </a:r>
            <a:r>
              <a:rPr lang="fr-LU" dirty="0" smtClean="0"/>
              <a:t> </a:t>
            </a:r>
            <a:r>
              <a:rPr lang="fr-LU" dirty="0"/>
              <a:t>des programmes de conseil budgétaire pour les ménages en situation de difficulté financière</a:t>
            </a:r>
          </a:p>
          <a:p>
            <a:pPr marL="0" indent="0">
              <a:buNone/>
            </a:pPr>
            <a:endParaRPr lang="lb-LU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A3998C5-3311-4393-9092-3D4A2CEF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11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327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adre théorique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quoi une personne/un ménage </a:t>
            </a:r>
            <a:r>
              <a:rPr lang="fr-FR" dirty="0" err="1" smtClean="0"/>
              <a:t>a-t-il</a:t>
            </a:r>
            <a:r>
              <a:rPr lang="fr-FR" dirty="0" smtClean="0"/>
              <a:t> besoin pour satisfaire ses besoins essentiels pour participer adéquatement à la vie en société?</a:t>
            </a:r>
          </a:p>
          <a:p>
            <a:endParaRPr lang="fr-FR" dirty="0" smtClean="0"/>
          </a:p>
          <a:p>
            <a:r>
              <a:rPr lang="fr-FR" dirty="0" smtClean="0"/>
              <a:t>Théorie des besoins universels (</a:t>
            </a:r>
            <a:r>
              <a:rPr lang="fr-FR" dirty="0" err="1" smtClean="0"/>
              <a:t>Doyal</a:t>
            </a:r>
            <a:r>
              <a:rPr lang="fr-FR" dirty="0" smtClean="0"/>
              <a:t> &amp; </a:t>
            </a:r>
            <a:r>
              <a:rPr lang="fr-FR" dirty="0" err="1" smtClean="0"/>
              <a:t>Gough</a:t>
            </a:r>
            <a:r>
              <a:rPr lang="fr-FR" dirty="0" smtClean="0"/>
              <a:t> 1991)</a:t>
            </a:r>
          </a:p>
          <a:p>
            <a:r>
              <a:rPr lang="fr-FR" dirty="0" smtClean="0"/>
              <a:t>Deux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besoins universels</a:t>
            </a:r>
          </a:p>
          <a:p>
            <a:pPr lvl="1"/>
            <a:r>
              <a:rPr lang="fr-FR" dirty="0" smtClean="0"/>
              <a:t>Bon état de santé </a:t>
            </a:r>
          </a:p>
          <a:p>
            <a:pPr lvl="1"/>
            <a:r>
              <a:rPr lang="fr-FR" dirty="0" smtClean="0"/>
              <a:t>Autonomie d‘action</a:t>
            </a:r>
          </a:p>
          <a:p>
            <a:r>
              <a:rPr lang="fr-FR" dirty="0" smtClean="0"/>
              <a:t>Les besoins intermédiaires pour satisfaire ces deux besoins universels varient dans le temps et dans l’espace</a:t>
            </a:r>
            <a:endParaRPr lang="fr-FR" dirty="0"/>
          </a:p>
          <a:p>
            <a:r>
              <a:rPr lang="fr-FR" dirty="0" smtClean="0"/>
              <a:t>11 besoins intermédiaires (</a:t>
            </a:r>
            <a:r>
              <a:rPr lang="fr-FR" dirty="0" err="1" smtClean="0"/>
              <a:t>Doyal</a:t>
            </a:r>
            <a:r>
              <a:rPr lang="fr-FR" dirty="0" smtClean="0"/>
              <a:t> &amp; </a:t>
            </a:r>
            <a:r>
              <a:rPr lang="fr-FR" dirty="0" err="1" smtClean="0"/>
              <a:t>Gough</a:t>
            </a:r>
            <a:r>
              <a:rPr lang="fr-FR" dirty="0" smtClean="0"/>
              <a:t> 1991:157-158</a:t>
            </a:r>
            <a:r>
              <a:rPr lang="fr-FR" dirty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060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dirty="0" smtClean="0"/>
              <a:t>Les paniers </a:t>
            </a:r>
            <a:r>
              <a:rPr lang="fr-LU" dirty="0"/>
              <a:t>du budget de référence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13</a:t>
            </a:fld>
            <a:endParaRPr lang="fr-LU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71600" y="1628800"/>
          <a:ext cx="65527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4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Principes méthodologiques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LU" dirty="0" smtClean="0"/>
              <a:t>Méthode européenne: ‘Approche mixte’</a:t>
            </a:r>
          </a:p>
          <a:p>
            <a:r>
              <a:rPr lang="fr-LU" dirty="0" smtClean="0"/>
              <a:t>3 </a:t>
            </a:r>
            <a:r>
              <a:rPr lang="fr-LU" dirty="0"/>
              <a:t>sources de données pour définir le contenu des paniers </a:t>
            </a:r>
          </a:p>
          <a:p>
            <a:pPr lvl="1"/>
            <a:r>
              <a:rPr lang="fr-LU" dirty="0"/>
              <a:t>Standards légaux internationaux et nationaux</a:t>
            </a:r>
          </a:p>
          <a:p>
            <a:pPr lvl="1"/>
            <a:r>
              <a:rPr lang="fr-LU" dirty="0"/>
              <a:t>Recherches scientifiques et savoir d’expert</a:t>
            </a:r>
          </a:p>
          <a:p>
            <a:pPr lvl="1"/>
            <a:r>
              <a:rPr lang="fr-LU" dirty="0"/>
              <a:t>Focus groups</a:t>
            </a:r>
          </a:p>
          <a:p>
            <a:pPr lvl="2"/>
            <a:r>
              <a:rPr lang="fr-LU" dirty="0"/>
              <a:t>Aider à construire certains paniers (vie sociale)</a:t>
            </a:r>
          </a:p>
          <a:p>
            <a:pPr lvl="2"/>
            <a:r>
              <a:rPr lang="fr-LU" dirty="0"/>
              <a:t>Vérifier acceptabilité sociale des paniers</a:t>
            </a:r>
          </a:p>
          <a:p>
            <a:endParaRPr lang="fr-LU" dirty="0" smtClean="0"/>
          </a:p>
          <a:p>
            <a:r>
              <a:rPr lang="fr-LU" dirty="0" smtClean="0"/>
              <a:t>Deux séries de focus groups </a:t>
            </a:r>
          </a:p>
          <a:p>
            <a:pPr lvl="1"/>
            <a:r>
              <a:rPr lang="fr-LU" dirty="0" smtClean="0"/>
              <a:t>3 focus groups pour vérifier hypothèses de base du projet et discuter panier alimentation (décembre 2014) </a:t>
            </a:r>
          </a:p>
          <a:p>
            <a:pPr lvl="1"/>
            <a:r>
              <a:rPr lang="fr-LU" dirty="0" smtClean="0"/>
              <a:t>3 focus groups pour discuter paniers vie sociale, besoins des enfants et lifelong learning (avril-mai 2016)</a:t>
            </a:r>
            <a:endParaRPr lang="fr-LU" dirty="0"/>
          </a:p>
          <a:p>
            <a:pPr lvl="2"/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14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49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Choix-clés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LU" dirty="0" smtClean="0"/>
              <a:t>Calcul </a:t>
            </a:r>
            <a:r>
              <a:rPr lang="fr-LU" dirty="0"/>
              <a:t>du budget pour </a:t>
            </a:r>
            <a:r>
              <a:rPr lang="fr-LU" dirty="0" smtClean="0"/>
              <a:t>quatre </a:t>
            </a:r>
            <a:r>
              <a:rPr lang="fr-LU" dirty="0"/>
              <a:t>types de ménages</a:t>
            </a:r>
          </a:p>
          <a:p>
            <a:pPr lvl="1"/>
            <a:r>
              <a:rPr lang="fr-LU" sz="2200" dirty="0"/>
              <a:t>Célibataires (h/f)</a:t>
            </a:r>
          </a:p>
          <a:p>
            <a:pPr lvl="1"/>
            <a:r>
              <a:rPr lang="fr-LU" sz="2200" dirty="0"/>
              <a:t>Couple sans enfants </a:t>
            </a:r>
          </a:p>
          <a:p>
            <a:pPr lvl="1"/>
            <a:r>
              <a:rPr lang="fr-LU" sz="2200" dirty="0"/>
              <a:t>Célibataires avec 1 </a:t>
            </a:r>
            <a:r>
              <a:rPr lang="fr-LU" sz="2200" dirty="0" smtClean="0"/>
              <a:t>enfant</a:t>
            </a:r>
            <a:endParaRPr lang="fr-LU" sz="2200" dirty="0"/>
          </a:p>
          <a:p>
            <a:pPr lvl="1"/>
            <a:r>
              <a:rPr lang="fr-LU" sz="2200" dirty="0"/>
              <a:t>Couple avec 2 enfants</a:t>
            </a:r>
          </a:p>
          <a:p>
            <a:r>
              <a:rPr lang="fr-LU" dirty="0"/>
              <a:t>Hypothèses de base concernant les personnes de référence</a:t>
            </a:r>
          </a:p>
          <a:p>
            <a:pPr lvl="1"/>
            <a:r>
              <a:rPr lang="fr-LU" dirty="0"/>
              <a:t>Personnes en bonne santé</a:t>
            </a:r>
          </a:p>
          <a:p>
            <a:pPr lvl="1"/>
            <a:r>
              <a:rPr lang="fr-LU" dirty="0"/>
              <a:t>Savent faire des choix rationnels </a:t>
            </a:r>
          </a:p>
          <a:p>
            <a:pPr lvl="1"/>
            <a:r>
              <a:rPr lang="fr-LU" dirty="0"/>
              <a:t>Adultes sont actifs à plein temps (40-45 ans)</a:t>
            </a:r>
          </a:p>
          <a:p>
            <a:pPr lvl="1"/>
            <a:r>
              <a:rPr lang="fr-LU" dirty="0"/>
              <a:t>1 enfant en âge d’école fondamentale (10 ans)</a:t>
            </a:r>
          </a:p>
          <a:p>
            <a:pPr lvl="1"/>
            <a:r>
              <a:rPr lang="fr-LU" dirty="0"/>
              <a:t>1 enfant en âge d’école secondaire (14 ans)</a:t>
            </a:r>
          </a:p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15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820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Méthode du </a:t>
            </a:r>
            <a:r>
              <a:rPr lang="fr-LU" i="1" dirty="0" err="1" smtClean="0"/>
              <a:t>pricing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/>
              <a:t>Principe de base:</a:t>
            </a:r>
          </a:p>
          <a:p>
            <a:pPr lvl="1"/>
            <a:r>
              <a:rPr lang="fr-LU" dirty="0" smtClean="0"/>
              <a:t>Les produits et </a:t>
            </a:r>
            <a:r>
              <a:rPr lang="fr-LU" dirty="0"/>
              <a:t>prix doivent refléter le niveau inférieur de la consommation (prix les moins ou 2</a:t>
            </a:r>
            <a:r>
              <a:rPr lang="fr-LU" baseline="30000" dirty="0"/>
              <a:t>e</a:t>
            </a:r>
            <a:r>
              <a:rPr lang="fr-LU" dirty="0"/>
              <a:t> moins chers) tout en garantissant une certaine flexibilité </a:t>
            </a:r>
          </a:p>
          <a:p>
            <a:pPr lvl="1"/>
            <a:r>
              <a:rPr lang="fr-LU" dirty="0" smtClean="0"/>
              <a:t>Produits et prix </a:t>
            </a:r>
            <a:r>
              <a:rPr lang="fr-LU" dirty="0"/>
              <a:t>principalement </a:t>
            </a:r>
            <a:r>
              <a:rPr lang="fr-LU" dirty="0" smtClean="0"/>
              <a:t>sélectionnés </a:t>
            </a:r>
            <a:r>
              <a:rPr lang="fr-LU" dirty="0"/>
              <a:t>dans la base de données Indice des prix à la consommation (IPC) du STATEC</a:t>
            </a:r>
          </a:p>
          <a:p>
            <a:pPr lvl="2"/>
            <a:r>
              <a:rPr lang="fr-LU" dirty="0"/>
              <a:t>≠ forcément les prix les moins chers, mais reflétant ce niveau bas de la consommation</a:t>
            </a:r>
          </a:p>
          <a:p>
            <a:pPr lvl="2"/>
            <a:r>
              <a:rPr lang="fr-LU" dirty="0"/>
              <a:t>Prix qui ne figurent pas dans l’IPC: recherches sur </a:t>
            </a:r>
            <a:r>
              <a:rPr lang="fr-LU" dirty="0" smtClean="0"/>
              <a:t>internet</a:t>
            </a:r>
            <a:endParaRPr lang="fr-LU" dirty="0" smtClean="0"/>
          </a:p>
          <a:p>
            <a:pPr lvl="2"/>
            <a:r>
              <a:rPr lang="fr-LU" dirty="0" smtClean="0"/>
              <a:t>Prix réglementés (transports publics) 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01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Exemple panier hygiène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1340768"/>
            <a:ext cx="8516937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40251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037079"/>
            <a:ext cx="5664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1: Contenu du panier ‘soins du corps et des mains’, hygiène personnelle </a:t>
            </a:r>
            <a:endParaRPr lang="fr-L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154596"/>
            <a:ext cx="585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2: Budget global pour les soins du corps et des mains par type de ménage 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150692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sz="3200" b="1" dirty="0" smtClean="0"/>
              <a:t>II. Résultats</a:t>
            </a:r>
            <a:endParaRPr lang="fr-LU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18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167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Budgets totaux 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19</a:t>
            </a:fld>
            <a:endParaRPr lang="fr-LU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 smtClean="0"/>
          </a:p>
          <a:p>
            <a:endParaRPr lang="fr-LU" dirty="0"/>
          </a:p>
          <a:p>
            <a:endParaRPr lang="fr-LU" dirty="0" smtClean="0"/>
          </a:p>
          <a:p>
            <a:endParaRPr lang="fr-LU" dirty="0"/>
          </a:p>
          <a:p>
            <a:endParaRPr lang="fr-LU" dirty="0" smtClean="0"/>
          </a:p>
          <a:p>
            <a:endParaRPr lang="fr-LU" dirty="0"/>
          </a:p>
          <a:p>
            <a:endParaRPr lang="fr-LU" dirty="0" smtClean="0"/>
          </a:p>
          <a:p>
            <a:endParaRPr lang="fr-LU" dirty="0"/>
          </a:p>
          <a:p>
            <a:endParaRPr lang="fr-LU" dirty="0" smtClean="0"/>
          </a:p>
          <a:p>
            <a:endParaRPr lang="fr-L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33967" cy="349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912" y="1706324"/>
            <a:ext cx="5596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3: Budget de référence global par type de ménage, niveau janvier 2016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34373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CA3E711A-F413-4A7F-B19A-C5556731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Plan de la </a:t>
            </a:r>
            <a:r>
              <a:rPr lang="lb-LU" dirty="0" err="1" smtClean="0"/>
              <a:t>présentation</a:t>
            </a:r>
            <a:endParaRPr lang="lb-LU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5E6E9926-BDBB-458F-933E-449B7836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lb-LU" dirty="0" err="1" smtClean="0"/>
              <a:t>Introduction</a:t>
            </a:r>
            <a:endParaRPr lang="lb-LU" dirty="0"/>
          </a:p>
          <a:p>
            <a:pPr marL="514350" indent="-514350">
              <a:buFont typeface="+mj-lt"/>
              <a:buAutoNum type="romanUcPeriod"/>
            </a:pPr>
            <a:r>
              <a:rPr lang="lb-LU" dirty="0" err="1" smtClean="0"/>
              <a:t>Résultats</a:t>
            </a:r>
            <a:endParaRPr lang="lb-LU" dirty="0"/>
          </a:p>
          <a:p>
            <a:pPr marL="514350" indent="-514350">
              <a:buFont typeface="+mj-lt"/>
              <a:buAutoNum type="romanUcPeriod"/>
            </a:pPr>
            <a:r>
              <a:rPr lang="lb-LU" dirty="0" err="1" smtClean="0"/>
              <a:t>Analyses</a:t>
            </a:r>
            <a:r>
              <a:rPr lang="lb-LU" dirty="0" smtClean="0"/>
              <a:t> </a:t>
            </a:r>
            <a:endParaRPr lang="lb-LU" dirty="0"/>
          </a:p>
          <a:p>
            <a:pPr marL="514350" indent="-514350">
              <a:buFont typeface="+mj-lt"/>
              <a:buAutoNum type="romanUcPeriod"/>
            </a:pPr>
            <a:r>
              <a:rPr lang="lb-LU" dirty="0" err="1" smtClean="0"/>
              <a:t>Réception</a:t>
            </a:r>
            <a:r>
              <a:rPr lang="lb-LU" dirty="0" smtClean="0"/>
              <a:t> du projet et </a:t>
            </a:r>
            <a:r>
              <a:rPr lang="lb-LU" dirty="0" err="1" smtClean="0"/>
              <a:t>suite</a:t>
            </a:r>
            <a:r>
              <a:rPr lang="lb-LU" dirty="0" smtClean="0"/>
              <a:t> des </a:t>
            </a:r>
            <a:r>
              <a:rPr lang="lb-LU" dirty="0" err="1" smtClean="0"/>
              <a:t>travaux</a:t>
            </a:r>
            <a:r>
              <a:rPr lang="lb-LU" dirty="0" smtClean="0"/>
              <a:t> </a:t>
            </a:r>
            <a:endParaRPr lang="lb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D4D70709-3258-4A9F-BA25-469AC9EB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98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Résultats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20</a:t>
            </a:fld>
            <a:endParaRPr lang="fr-LU"/>
          </a:p>
        </p:txBody>
      </p:sp>
      <p:pic>
        <p:nvPicPr>
          <p:cNvPr id="3075" name="Picture 3" descr="C:\Users\DKK827\Pictures\Infographies Cahier budget de référence\infografik_161207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12121" cy="41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KK827\Pictures\Infographies Cahier budget de référence\infografik_1612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46" y="1628800"/>
            <a:ext cx="4108291" cy="41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037079"/>
            <a:ext cx="3260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Graphique 1: Budget global d’un homme seul</a:t>
            </a:r>
            <a:endParaRPr lang="fr-L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037079"/>
            <a:ext cx="3918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Graphique 2: Budget global d’un couple avec 2 enfants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2682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Le loyer</a:t>
            </a:r>
            <a:endParaRPr lang="fr-L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96" y="1783357"/>
            <a:ext cx="3310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LU" dirty="0"/>
              <a:t>Etape 1: Déterminer la surface du logement </a:t>
            </a:r>
          </a:p>
          <a:p>
            <a:pPr lvl="1"/>
            <a:r>
              <a:rPr lang="fr-LU" dirty="0"/>
              <a:t>Référence = la surface médiane des locataires pour les différents types de ménage (1 adulte, 2 adultes, etc.) </a:t>
            </a:r>
            <a:r>
              <a:rPr lang="fr-LU" dirty="0" smtClean="0"/>
              <a:t>du recensement de la population</a:t>
            </a:r>
            <a:endParaRPr lang="fr-LU" dirty="0"/>
          </a:p>
          <a:p>
            <a:endParaRPr lang="fr-L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84576"/>
            <a:ext cx="321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4: Surfaces </a:t>
            </a:r>
            <a:r>
              <a:rPr lang="fr-LU" sz="1200" dirty="0" smtClean="0"/>
              <a:t>médianes et moyennes </a:t>
            </a:r>
          </a:p>
          <a:p>
            <a:r>
              <a:rPr lang="fr-LU" sz="1200" dirty="0" smtClean="0"/>
              <a:t>des résidents du </a:t>
            </a:r>
            <a:r>
              <a:rPr lang="fr-LU" sz="1200" dirty="0" smtClean="0"/>
              <a:t>Luxembourg, RP2011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12407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Loyer</a:t>
            </a:r>
            <a:endParaRPr lang="fr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LU" dirty="0" smtClean="0"/>
          </a:p>
          <a:p>
            <a:r>
              <a:rPr lang="fr-LU" dirty="0" smtClean="0"/>
              <a:t>Etape </a:t>
            </a:r>
            <a:r>
              <a:rPr lang="fr-LU" dirty="0"/>
              <a:t>2: Déterminer le coût </a:t>
            </a:r>
            <a:r>
              <a:rPr lang="fr-LU" dirty="0" smtClean="0"/>
              <a:t>du </a:t>
            </a:r>
            <a:r>
              <a:rPr lang="fr-LU" dirty="0"/>
              <a:t>logement</a:t>
            </a:r>
          </a:p>
          <a:p>
            <a:pPr lvl="1"/>
            <a:r>
              <a:rPr lang="fr-LU" dirty="0"/>
              <a:t>Loyers médians </a:t>
            </a:r>
            <a:r>
              <a:rPr lang="fr-LU" dirty="0" smtClean="0"/>
              <a:t>des logements </a:t>
            </a:r>
            <a:r>
              <a:rPr lang="fr-LU" dirty="0"/>
              <a:t>de référence</a:t>
            </a:r>
          </a:p>
          <a:p>
            <a:endParaRPr lang="fr-L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115833" cy="16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9618"/>
            <a:ext cx="33782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612" y="1514608"/>
            <a:ext cx="3580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5: Loyers </a:t>
            </a:r>
            <a:r>
              <a:rPr lang="fr-LU" sz="1200" dirty="0" smtClean="0"/>
              <a:t>moyens et médians par surface</a:t>
            </a:r>
            <a:endParaRPr lang="fr-L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4682" y="3789040"/>
            <a:ext cx="3876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6: Loyers </a:t>
            </a:r>
            <a:r>
              <a:rPr lang="fr-LU" sz="1200" dirty="0" smtClean="0"/>
              <a:t>retenus pour le budget de référence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36454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Loyer</a:t>
            </a:r>
            <a:endParaRPr lang="fr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LU" dirty="0"/>
              <a:t>Etape 3: Ajustement au niveau de janvier 2016 par l’indice des prix annoncés (Observatoire de l’Habitat)</a:t>
            </a:r>
          </a:p>
          <a:p>
            <a:endParaRPr lang="fr-L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3290"/>
            <a:ext cx="3946620" cy="35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1665"/>
            <a:ext cx="38687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209" y="980728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Graphique 3: </a:t>
            </a:r>
            <a:r>
              <a:rPr lang="fr-LU" sz="1200" dirty="0" smtClean="0"/>
              <a:t>Evolution </a:t>
            </a:r>
            <a:r>
              <a:rPr lang="fr-LU" sz="1200" dirty="0" smtClean="0"/>
              <a:t>du coût du loyer </a:t>
            </a:r>
          </a:p>
          <a:p>
            <a:r>
              <a:rPr lang="fr-LU" sz="1200" dirty="0" smtClean="0"/>
              <a:t>selon l’indice logement et l’indice des loyers annoncés</a:t>
            </a:r>
            <a:endParaRPr lang="fr-L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7009" y="5024209"/>
            <a:ext cx="3476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7: Loyers </a:t>
            </a:r>
            <a:r>
              <a:rPr lang="fr-LU" sz="1200" dirty="0" smtClean="0"/>
              <a:t>finaux du budget de référence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14907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Autres coûts du logement</a:t>
            </a:r>
            <a:endParaRPr lang="fr-L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Energie (chauffage et électricité)</a:t>
            </a:r>
          </a:p>
          <a:p>
            <a:r>
              <a:rPr lang="fr-LU" dirty="0" smtClean="0"/>
              <a:t>Taxes communales (poubelle, taxes de l’eau…)</a:t>
            </a:r>
          </a:p>
          <a:p>
            <a:r>
              <a:rPr lang="fr-LU" dirty="0" smtClean="0"/>
              <a:t>Entretien du logement (nettoyage, réparations)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70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Coût global du panier logement</a:t>
            </a:r>
            <a:endParaRPr lang="fr-L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6745"/>
            <a:ext cx="6480720" cy="32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041" y="1295230"/>
            <a:ext cx="442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8: Budget global panier logement par type de ménage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26741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Le panier vie sociale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« Toute </a:t>
            </a:r>
            <a:r>
              <a:rPr lang="fr-LU" dirty="0"/>
              <a:t>personne a droit au repos et </a:t>
            </a:r>
            <a:r>
              <a:rPr lang="fr-LU" dirty="0" smtClean="0"/>
              <a:t>aux </a:t>
            </a:r>
            <a:r>
              <a:rPr lang="fr-LU" dirty="0"/>
              <a:t>loisirs et notamment à une </a:t>
            </a:r>
            <a:r>
              <a:rPr lang="fr-LU" dirty="0" smtClean="0"/>
              <a:t>limitation raisonnable </a:t>
            </a:r>
            <a:r>
              <a:rPr lang="fr-LU" dirty="0"/>
              <a:t>de la durée du travail et à des congés payés </a:t>
            </a:r>
            <a:r>
              <a:rPr lang="fr-LU" dirty="0" smtClean="0"/>
              <a:t>périodiques »</a:t>
            </a:r>
            <a:r>
              <a:rPr lang="fr-LU" dirty="0"/>
              <a:t> </a:t>
            </a:r>
            <a:r>
              <a:rPr lang="fr-LU" sz="2000" dirty="0" smtClean="0"/>
              <a:t>(Déclaration </a:t>
            </a:r>
            <a:r>
              <a:rPr lang="fr-LU" sz="2000" dirty="0"/>
              <a:t>universelle des droits de </a:t>
            </a:r>
            <a:r>
              <a:rPr lang="fr-LU" sz="2000" dirty="0" smtClean="0"/>
              <a:t>l’homme, art.24)</a:t>
            </a:r>
            <a:endParaRPr lang="fr-LU" dirty="0" smtClean="0"/>
          </a:p>
          <a:p>
            <a:r>
              <a:rPr lang="fr-LU" dirty="0" smtClean="0"/>
              <a:t>Repos et loisirs ont des </a:t>
            </a:r>
            <a:r>
              <a:rPr lang="fr-LU" dirty="0"/>
              <a:t>effets positifs </a:t>
            </a:r>
            <a:r>
              <a:rPr lang="fr-LU" dirty="0" smtClean="0"/>
              <a:t>sur le bien-être </a:t>
            </a:r>
            <a:r>
              <a:rPr lang="fr-LU" sz="2000" dirty="0" smtClean="0"/>
              <a:t>(Iso-</a:t>
            </a:r>
            <a:r>
              <a:rPr lang="fr-LU" sz="2000" dirty="0" err="1" smtClean="0"/>
              <a:t>Aloha</a:t>
            </a:r>
            <a:r>
              <a:rPr lang="fr-LU" sz="2000" dirty="0" smtClean="0"/>
              <a:t> </a:t>
            </a:r>
            <a:r>
              <a:rPr lang="fr-LU" sz="2000" dirty="0" smtClean="0"/>
              <a:t>2005)</a:t>
            </a:r>
            <a:endParaRPr lang="fr-LU" dirty="0" smtClean="0"/>
          </a:p>
          <a:p>
            <a:r>
              <a:rPr lang="fr-LU" dirty="0" smtClean="0"/>
              <a:t>Mais: pas de recommandations ou </a:t>
            </a:r>
            <a:br>
              <a:rPr lang="fr-LU" dirty="0" smtClean="0"/>
            </a:br>
            <a:r>
              <a:rPr lang="fr-LU" dirty="0" smtClean="0"/>
              <a:t>normes par rapport aux loisirs </a:t>
            </a:r>
          </a:p>
          <a:p>
            <a:pPr lvl="1"/>
            <a:r>
              <a:rPr lang="fr-LU" dirty="0" smtClean="0"/>
              <a:t>Que faut-il inclure au minimum? </a:t>
            </a:r>
          </a:p>
          <a:p>
            <a:endParaRPr lang="fr-LU" dirty="0" smtClean="0"/>
          </a:p>
          <a:p>
            <a:endParaRPr lang="fr-LU" dirty="0" smtClean="0"/>
          </a:p>
          <a:p>
            <a:r>
              <a:rPr lang="fr-LU" dirty="0" smtClean="0"/>
              <a:t>Consultation des focus groups pour déterminer le contenu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26</a:t>
            </a:fld>
            <a:endParaRPr lang="fr-LU"/>
          </a:p>
        </p:txBody>
      </p:sp>
      <p:pic>
        <p:nvPicPr>
          <p:cNvPr id="5122" name="Picture 2" descr="C:\Users\DKK827\Pictures\Photos\holiday-14198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831638" cy="18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188640"/>
            <a:ext cx="6732000" cy="720000"/>
          </a:xfrm>
        </p:spPr>
        <p:txBody>
          <a:bodyPr>
            <a:normAutofit/>
          </a:bodyPr>
          <a:lstStyle/>
          <a:p>
            <a:r>
              <a:rPr lang="fr-LU" dirty="0" smtClean="0"/>
              <a:t>Budget mensuel </a:t>
            </a:r>
            <a:r>
              <a:rPr lang="fr-LU" dirty="0" smtClean="0"/>
              <a:t>vie sociale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524523" cy="439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1560" y="3356992"/>
            <a:ext cx="7056784" cy="57606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454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9: Budget global pour la vie sociale par type de ménage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3239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147322-3673-4D5A-8B65-647646A2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Budget </a:t>
            </a:r>
            <a:r>
              <a:rPr lang="lb-LU" dirty="0" err="1"/>
              <a:t>fêtes</a:t>
            </a:r>
            <a:r>
              <a:rPr lang="lb-LU" dirty="0"/>
              <a:t> </a:t>
            </a:r>
            <a:r>
              <a:rPr lang="lb-LU" dirty="0" smtClean="0"/>
              <a:t>et </a:t>
            </a:r>
            <a:r>
              <a:rPr lang="lb-LU" dirty="0" err="1" smtClean="0"/>
              <a:t>cadeaux</a:t>
            </a:r>
            <a:endParaRPr lang="lb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B7B63A2-C6D6-45C3-B32E-630F93B8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28</a:t>
            </a:fld>
            <a:endParaRPr lang="fr-CH" dirty="0"/>
          </a:p>
        </p:txBody>
      </p:sp>
      <p:sp>
        <p:nvSpPr>
          <p:cNvPr id="6" name="AutoShape 2" descr="Image result for noël">
            <a:extLst>
              <a:ext uri="{FF2B5EF4-FFF2-40B4-BE49-F238E27FC236}">
                <a16:creationId xmlns="" xmlns:a16="http://schemas.microsoft.com/office/drawing/2014/main" id="{96BA010D-A958-43B9-9405-756EE056CD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b-L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5043"/>
            <a:ext cx="5178425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3893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415" y="1052736"/>
            <a:ext cx="372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10: Composition du panier fêtes et cadeaux</a:t>
            </a:r>
            <a:endParaRPr lang="fr-L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2287904"/>
            <a:ext cx="305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11: Budget total fêtes et cadeaux </a:t>
            </a:r>
          </a:p>
          <a:p>
            <a:r>
              <a:rPr lang="fr-LU" sz="1200" dirty="0" smtClean="0"/>
              <a:t>par type de ménage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23161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Budget fêtes de fin </a:t>
            </a:r>
            <a:r>
              <a:rPr lang="fr-LU" dirty="0" smtClean="0"/>
              <a:t>d’année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29</a:t>
            </a:fld>
            <a:endParaRPr lang="fr-CH" dirty="0"/>
          </a:p>
        </p:txBody>
      </p:sp>
      <p:pic>
        <p:nvPicPr>
          <p:cNvPr id="6" name="Grafik 6">
            <a:extLst>
              <a:ext uri="{FF2B5EF4-FFF2-40B4-BE49-F238E27FC236}">
                <a16:creationId xmlns="" xmlns:a16="http://schemas.microsoft.com/office/drawing/2014/main" id="{119C6015-6E55-4092-89C6-95EC6EAD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825352"/>
            <a:ext cx="1617828" cy="31158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44208" y="3933056"/>
            <a:ext cx="1008112" cy="57606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2" y="1700808"/>
            <a:ext cx="6339196" cy="286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3785" y="1539647"/>
            <a:ext cx="620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12: Budget disponible pour fêtes de fin d’année pour une famille de 4 personnes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25015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sz="3200" b="1" dirty="0" smtClean="0"/>
              <a:t>I. Introduction </a:t>
            </a:r>
            <a:endParaRPr lang="fr-LU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22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Investissement et amortissement des biens durables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30</a:t>
            </a:fld>
            <a:endParaRPr lang="fr-LU" dirty="0"/>
          </a:p>
        </p:txBody>
      </p:sp>
      <p:pic>
        <p:nvPicPr>
          <p:cNvPr id="7173" name="Picture 5" descr="C:\Users\DKK827\Pictures\Infographies Cahier budget de référence\infografiken_Regards_1612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608512" cy="48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415" y="1052736"/>
            <a:ext cx="181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/>
              <a:t>Graphique 4: Part des investissements dans le budget d’une famille de 4 personnes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208826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sz="3200" b="1" dirty="0" smtClean="0"/>
              <a:t>III. Analyses</a:t>
            </a:r>
            <a:endParaRPr lang="fr-LU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31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684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Le seuil de risque de pauvreté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32</a:t>
            </a:fld>
            <a:endParaRPr lang="fr-L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1" y="1484784"/>
            <a:ext cx="4538079" cy="206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30575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211560"/>
            <a:ext cx="5656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13: Comparaison du budget de référence au seuil de risque de pauvreté</a:t>
            </a:r>
            <a:endParaRPr lang="fr-L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1" y="22768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/>
              <a:t>Graphique 5: Le budget de référence en 100% du seuil de risque de pauvreté</a:t>
            </a:r>
          </a:p>
        </p:txBody>
      </p:sp>
    </p:spTree>
    <p:extLst>
      <p:ext uri="{BB962C8B-B14F-4D97-AF65-F5344CB8AC3E}">
        <p14:creationId xmlns:p14="http://schemas.microsoft.com/office/powerpoint/2010/main" val="2488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Le salaire social minimum non qualifié (SSM) 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33</a:t>
            </a:fld>
            <a:endParaRPr lang="fr-L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991761"/>
            <a:ext cx="5840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14: Total du SSM non qualifié net et transferts sociaux par type de ménage</a:t>
            </a:r>
            <a:endParaRPr lang="fr-LU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8326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512" y="3800073"/>
            <a:ext cx="6650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15: Comparaison du budget de référence au SSM net non qualifié et transferts sociaux</a:t>
            </a:r>
            <a:endParaRPr lang="fr-LU" sz="12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24744"/>
            <a:ext cx="890746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Le revenu minimum garanti (RMG)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34</a:t>
            </a:fld>
            <a:endParaRPr lang="fr-L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060921" cy="16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5466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69" y="3645024"/>
            <a:ext cx="3114376" cy="243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91761"/>
            <a:ext cx="5031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16: Structure des minima sociaux, RMG et allocations diverses</a:t>
            </a:r>
            <a:endParaRPr lang="fr-L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1686" y="3068960"/>
            <a:ext cx="4949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17: Comparaison du budget de référence aux minima sociaux</a:t>
            </a:r>
            <a:endParaRPr lang="fr-L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74569" y="3290500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Graphique 6: Le budget de référence en % </a:t>
            </a:r>
            <a:br>
              <a:rPr lang="fr-LU" sz="1200" dirty="0" smtClean="0"/>
            </a:br>
            <a:r>
              <a:rPr lang="fr-LU" sz="1200" dirty="0" smtClean="0"/>
              <a:t>des minima sociaux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3188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sz="3200" b="1" dirty="0"/>
              <a:t>IV. Réception du projet et suite des travaux</a:t>
            </a:r>
            <a:endParaRPr lang="fr-LU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84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A21876-8C63-4871-AF50-BF67EC21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/>
              <a:t>Réception</a:t>
            </a:r>
            <a:r>
              <a:rPr lang="lb-LU" dirty="0"/>
              <a:t> </a:t>
            </a:r>
            <a:r>
              <a:rPr lang="lb-LU" dirty="0" err="1" smtClean="0"/>
              <a:t>mitigée</a:t>
            </a:r>
            <a:r>
              <a:rPr lang="lb-LU" dirty="0" smtClean="0"/>
              <a:t> du </a:t>
            </a:r>
            <a:r>
              <a:rPr lang="lb-LU" dirty="0"/>
              <a:t>budget de référence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76A3A3A-EEB5-4139-A6DC-98E0940A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CA7E-F7B6-442D-84D9-84576260B5C3}" type="datetime1">
              <a:rPr lang="fr-LU" smtClean="0"/>
              <a:pPr/>
              <a:t>01/12/2017</a:t>
            </a:fld>
            <a:endParaRPr lang="fr-LU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3EC14FF-CAA0-4222-941D-5F4CCD7D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36</a:t>
            </a:fld>
            <a:endParaRPr lang="fr-L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653791" cy="32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0" t="6000" r="21920" b="39836"/>
          <a:stretch/>
        </p:blipFill>
        <p:spPr bwMode="auto">
          <a:xfrm>
            <a:off x="683568" y="955906"/>
            <a:ext cx="3169129" cy="191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7" r="29435" b="23092"/>
          <a:stretch/>
        </p:blipFill>
        <p:spPr bwMode="auto">
          <a:xfrm>
            <a:off x="395536" y="2492896"/>
            <a:ext cx="2769235" cy="32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t="11164" r="25480" b="51164"/>
          <a:stretch/>
        </p:blipFill>
        <p:spPr bwMode="auto">
          <a:xfrm>
            <a:off x="3164771" y="2538717"/>
            <a:ext cx="5427308" cy="319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image0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3"/>
          <a:stretch/>
        </p:blipFill>
        <p:spPr bwMode="auto">
          <a:xfrm>
            <a:off x="4273724" y="4293096"/>
            <a:ext cx="42100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7" r="29435" b="23092"/>
          <a:stretch/>
        </p:blipFill>
        <p:spPr bwMode="auto">
          <a:xfrm>
            <a:off x="395535" y="2505844"/>
            <a:ext cx="2769235" cy="32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9318"/>
            <a:ext cx="3552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Utilisation concrète du budget de référence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/>
              <a:t>Intérêt de la part de plusieurs associations / administrations d’utiliser </a:t>
            </a:r>
            <a:r>
              <a:rPr lang="fr-LU" dirty="0" smtClean="0"/>
              <a:t>(LISKO, Office social Esch)</a:t>
            </a:r>
            <a:endParaRPr lang="fr-LU" dirty="0" smtClean="0"/>
          </a:p>
          <a:p>
            <a:r>
              <a:rPr lang="fr-LU" dirty="0" smtClean="0"/>
              <a:t>Le </a:t>
            </a:r>
            <a:r>
              <a:rPr lang="fr-LU" dirty="0"/>
              <a:t>budget de référence peut être utilisé </a:t>
            </a:r>
            <a:r>
              <a:rPr lang="fr-LU" dirty="0" smtClean="0"/>
              <a:t>pour </a:t>
            </a:r>
            <a:r>
              <a:rPr lang="fr-LU" dirty="0"/>
              <a:t>les travaux des services sociaux </a:t>
            </a:r>
            <a:r>
              <a:rPr lang="fr-LU" dirty="0"/>
              <a:t>(</a:t>
            </a:r>
            <a:r>
              <a:rPr lang="fr-LU" dirty="0" smtClean="0"/>
              <a:t>Autriche</a:t>
            </a:r>
            <a:r>
              <a:rPr lang="fr-LU" dirty="0"/>
              <a:t>, Norvège, Suisse, Suède, </a:t>
            </a:r>
            <a:r>
              <a:rPr lang="fr-LU" dirty="0" smtClean="0"/>
              <a:t>Belgique</a:t>
            </a:r>
            <a:r>
              <a:rPr lang="fr-LU" dirty="0" smtClean="0"/>
              <a:t>…).</a:t>
            </a:r>
            <a:endParaRPr lang="fr-LU" dirty="0"/>
          </a:p>
          <a:p>
            <a:pPr lvl="1"/>
            <a:r>
              <a:rPr lang="fr-LU" dirty="0"/>
              <a:t>Calculateurs de budget</a:t>
            </a:r>
          </a:p>
          <a:p>
            <a:pPr lvl="2"/>
            <a:r>
              <a:rPr lang="fr-LU" dirty="0"/>
              <a:t>CEBUD </a:t>
            </a:r>
            <a:r>
              <a:rPr lang="fr-LU" dirty="0">
                <a:hlinkClick r:id="rId2"/>
              </a:rPr>
              <a:t>https://www.cebud.be/budgetcalculator</a:t>
            </a:r>
            <a:r>
              <a:rPr lang="fr-LU" dirty="0"/>
              <a:t> </a:t>
            </a:r>
            <a:endParaRPr lang="fr-LU" dirty="0" smtClean="0"/>
          </a:p>
          <a:p>
            <a:pPr lvl="2"/>
            <a:r>
              <a:rPr lang="fr-LU" dirty="0" smtClean="0"/>
              <a:t>REMI (Belgique)</a:t>
            </a:r>
          </a:p>
          <a:p>
            <a:r>
              <a:rPr lang="fr-LU" dirty="0" smtClean="0"/>
              <a:t>Besoin d’adapter le budget à d’autres types de ménage</a:t>
            </a:r>
          </a:p>
          <a:p>
            <a:pPr lvl="1"/>
            <a:r>
              <a:rPr lang="fr-LU" dirty="0" smtClean="0"/>
              <a:t>Petite enfance</a:t>
            </a:r>
          </a:p>
          <a:p>
            <a:pPr lvl="1"/>
            <a:r>
              <a:rPr lang="fr-LU" dirty="0" smtClean="0"/>
              <a:t>Troisième âge</a:t>
            </a:r>
          </a:p>
          <a:p>
            <a:pPr lvl="1"/>
            <a:r>
              <a:rPr lang="fr-LU" dirty="0" smtClean="0"/>
              <a:t>Personnes non actives</a:t>
            </a:r>
          </a:p>
          <a:p>
            <a:endParaRPr lang="fr-L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86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Exemple LISKO, Croix-Rouge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38</a:t>
            </a:fld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8354"/>
            <a:ext cx="6199672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038672"/>
            <a:ext cx="3936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Tableau 17: Calcul budget loyer pour la garantie LISKO</a:t>
            </a:r>
            <a:endParaRPr lang="fr-L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888305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200" dirty="0" smtClean="0"/>
              <a:t>Source: LISKO</a:t>
            </a:r>
            <a:endParaRPr lang="fr-LU" sz="1200" dirty="0"/>
          </a:p>
        </p:txBody>
      </p:sp>
    </p:spTree>
    <p:extLst>
      <p:ext uri="{BB962C8B-B14F-4D97-AF65-F5344CB8AC3E}">
        <p14:creationId xmlns:p14="http://schemas.microsoft.com/office/powerpoint/2010/main" val="14400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Suite du projet 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/>
              <a:t>Une mise à jour régulière est </a:t>
            </a:r>
            <a:r>
              <a:rPr lang="fr-LU" dirty="0" smtClean="0"/>
              <a:t>prévue par </a:t>
            </a:r>
            <a:r>
              <a:rPr lang="fr-LU" dirty="0"/>
              <a:t>l’indice des prix à la consommation (STATEC) </a:t>
            </a:r>
          </a:p>
          <a:p>
            <a:pPr lvl="1"/>
            <a:r>
              <a:rPr lang="fr-LU" dirty="0"/>
              <a:t>Sauf logement (indice Observatoire de l’Habitat)</a:t>
            </a:r>
          </a:p>
          <a:p>
            <a:r>
              <a:rPr lang="fr-LU" dirty="0"/>
              <a:t>L’intervalle et la période de référence sont encore à définir </a:t>
            </a:r>
          </a:p>
          <a:p>
            <a:r>
              <a:rPr lang="fr-LU" dirty="0"/>
              <a:t>Eventuellement en 2019: une révision plus complète du budget de référence pour prendre en compte les changements induites par les politiques sociales</a:t>
            </a:r>
          </a:p>
          <a:p>
            <a:r>
              <a:rPr lang="fr-LU" dirty="0" smtClean="0"/>
              <a:t>Continuer travaux sur les paniers (ajouter autres types de ménage etc</a:t>
            </a:r>
            <a:r>
              <a:rPr lang="fr-LU" dirty="0" smtClean="0"/>
              <a:t>.)</a:t>
            </a:r>
          </a:p>
          <a:p>
            <a:r>
              <a:rPr lang="fr-LU" dirty="0"/>
              <a:t>Continuation des travaux au niveau européen avec la relance de la plate-forme européenne sur les budgets de référence </a:t>
            </a:r>
            <a:r>
              <a:rPr lang="fr-LU" dirty="0">
                <a:hlinkClick r:id="rId2"/>
              </a:rPr>
              <a:t>http://referencebudgets.eu/</a:t>
            </a:r>
            <a:r>
              <a:rPr lang="fr-LU" dirty="0"/>
              <a:t> </a:t>
            </a:r>
          </a:p>
          <a:p>
            <a:endParaRPr lang="fr-LU" dirty="0"/>
          </a:p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05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Question de départ </a:t>
            </a:r>
            <a:endParaRPr lang="fr-L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 smtClean="0"/>
          </a:p>
          <a:p>
            <a:endParaRPr lang="fr-LU" dirty="0"/>
          </a:p>
          <a:p>
            <a:pPr marL="0" indent="0" algn="ctr">
              <a:buNone/>
            </a:pPr>
            <a:endParaRPr lang="fr-LU" dirty="0" smtClean="0"/>
          </a:p>
          <a:p>
            <a:pPr marL="0" indent="0" algn="ctr">
              <a:buNone/>
            </a:pPr>
            <a:r>
              <a:rPr lang="fr-LU" sz="2800" dirty="0" smtClean="0"/>
              <a:t>De quoi a-t-on besoin </a:t>
            </a:r>
            <a:r>
              <a:rPr lang="fr-LU" sz="2800" b="1" dirty="0" smtClean="0"/>
              <a:t>au minimum </a:t>
            </a:r>
            <a:r>
              <a:rPr lang="fr-LU" sz="2800" dirty="0" smtClean="0"/>
              <a:t>pour vivre décemment au Luxembourg</a:t>
            </a:r>
            <a:r>
              <a:rPr lang="fr-LU" sz="2800" dirty="0"/>
              <a:t> </a:t>
            </a:r>
            <a:r>
              <a:rPr lang="fr-LU" sz="2800" dirty="0" smtClean="0"/>
              <a:t>et pour participer activement à la vie en société?</a:t>
            </a:r>
          </a:p>
          <a:p>
            <a:pPr marL="0" indent="0" algn="ctr">
              <a:buNone/>
            </a:pPr>
            <a:endParaRPr lang="fr-LU" sz="2800" dirty="0"/>
          </a:p>
          <a:p>
            <a:pPr marL="0" indent="0" algn="ctr">
              <a:buNone/>
            </a:pPr>
            <a:r>
              <a:rPr lang="fr-LU" sz="2800" dirty="0" smtClean="0"/>
              <a:t>Un budget de référence</a:t>
            </a:r>
            <a:endParaRPr lang="fr-L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4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114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Conclusions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La mise au point d’un budget de référence présente un nombre d’avantages </a:t>
            </a:r>
          </a:p>
          <a:p>
            <a:pPr lvl="1"/>
            <a:r>
              <a:rPr lang="fr-LU" dirty="0" smtClean="0"/>
              <a:t>Propose une approche complémentaire</a:t>
            </a:r>
          </a:p>
          <a:p>
            <a:pPr lvl="1"/>
            <a:r>
              <a:rPr lang="fr-LU" dirty="0" smtClean="0"/>
              <a:t>Permet de faire des analyses</a:t>
            </a:r>
          </a:p>
          <a:p>
            <a:pPr lvl="1"/>
            <a:r>
              <a:rPr lang="fr-LU" dirty="0" smtClean="0"/>
              <a:t>Peut être utilisé concrètement sur le terrai</a:t>
            </a:r>
            <a:r>
              <a:rPr lang="fr-LU" dirty="0" smtClean="0"/>
              <a:t>n</a:t>
            </a:r>
          </a:p>
          <a:p>
            <a:pPr lvl="1"/>
            <a:r>
              <a:rPr lang="fr-LU" dirty="0" smtClean="0"/>
              <a:t>Nourrit le débat public et permet la participation des citoyens</a:t>
            </a:r>
          </a:p>
          <a:p>
            <a:endParaRPr lang="fr-LU" dirty="0" smtClean="0"/>
          </a:p>
          <a:p>
            <a:r>
              <a:rPr lang="fr-LU" dirty="0" smtClean="0"/>
              <a:t>Mais: le budget de référence n’est pas à confondre avec le budget d’une famille réelle</a:t>
            </a:r>
          </a:p>
          <a:p>
            <a:r>
              <a:rPr lang="fr-LU" dirty="0" smtClean="0"/>
              <a:t>Il n’est pas figé dans du mar</a:t>
            </a:r>
            <a:r>
              <a:rPr lang="fr-LU" dirty="0" smtClean="0"/>
              <a:t>bre</a:t>
            </a:r>
          </a:p>
          <a:p>
            <a:r>
              <a:rPr lang="fr-LU" dirty="0" smtClean="0"/>
              <a:t>Il nécessite une mise à jour régulière</a:t>
            </a:r>
            <a:endParaRPr lang="fr-LU" dirty="0"/>
          </a:p>
          <a:p>
            <a:endParaRPr lang="fr-L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36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05858B0-72C9-471D-8C2B-69B235A6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Pour en savoir plus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E563A98B-057C-49E5-BC27-A7CE3FD1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41</a:t>
            </a:fld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01" y="1025525"/>
            <a:ext cx="3402731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15110" cy="49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83" y="3085796"/>
            <a:ext cx="22542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Pour en savoir plus sur le projet européen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Goedemé, T., B. Storms, T. Penne and K. Van den Bosch, Eds. (2015). </a:t>
            </a:r>
            <a:r>
              <a:rPr lang="en-US" b="1" dirty="0"/>
              <a:t>The development of a methodology for comparable reference budgets in Europe - Final report of the pilot project</a:t>
            </a:r>
            <a:r>
              <a:rPr lang="en-US" dirty="0"/>
              <a:t>. Pilot project for the development of a common methodology on reference budgets in Europe (contract no. VC/2013/0554). Brussels, European Commission</a:t>
            </a:r>
            <a:r>
              <a:rPr lang="en-US" dirty="0" smtClean="0"/>
              <a:t>.</a:t>
            </a:r>
          </a:p>
          <a:p>
            <a:r>
              <a:rPr lang="en-US" dirty="0"/>
              <a:t>Goedemé, T., B. Storms, S. Stockman, T. Penne and K. Van den Bosch (2015). "</a:t>
            </a:r>
            <a:r>
              <a:rPr lang="en-US" b="1" dirty="0"/>
              <a:t>Towards Cross-country Comparable Reference Budgets in Europe: First Results of a Concerted Effort.</a:t>
            </a:r>
            <a:r>
              <a:rPr lang="en-US" dirty="0"/>
              <a:t>" European Journal of Social Security (EJSS) 17(1): 3-31.</a:t>
            </a:r>
            <a:endParaRPr lang="nl-BE" sz="3200" dirty="0"/>
          </a:p>
          <a:p>
            <a:endParaRPr lang="en-US" dirty="0"/>
          </a:p>
          <a:p>
            <a:r>
              <a:rPr lang="fr-LU" dirty="0" smtClean="0"/>
              <a:t>www</a:t>
            </a:r>
            <a:endParaRPr lang="fr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42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6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43</a:t>
            </a:fld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2360270" y="2996952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/>
              <a:t>Villmools</a:t>
            </a:r>
            <a:r>
              <a:rPr lang="fr-LU" dirty="0"/>
              <a:t> Merci </a:t>
            </a:r>
            <a:r>
              <a:rPr lang="fr-LU" dirty="0" err="1"/>
              <a:t>fir</a:t>
            </a:r>
            <a:r>
              <a:rPr lang="fr-LU" dirty="0"/>
              <a:t> </a:t>
            </a:r>
            <a:r>
              <a:rPr lang="fr-LU" dirty="0" err="1"/>
              <a:t>Är</a:t>
            </a:r>
            <a:r>
              <a:rPr lang="fr-LU" dirty="0"/>
              <a:t> </a:t>
            </a:r>
            <a:r>
              <a:rPr lang="fr-LU" dirty="0" err="1"/>
              <a:t>Opmierksamkeet</a:t>
            </a:r>
            <a:r>
              <a:rPr lang="fr-LU" dirty="0"/>
              <a:t>!</a:t>
            </a:r>
          </a:p>
          <a:p>
            <a:endParaRPr lang="fr-LU" dirty="0"/>
          </a:p>
          <a:p>
            <a:r>
              <a:rPr lang="fr-LU" dirty="0"/>
              <a:t>Anne.franziskus@statec.etat.lu</a:t>
            </a:r>
          </a:p>
        </p:txBody>
      </p:sp>
    </p:spTree>
    <p:extLst>
      <p:ext uri="{BB962C8B-B14F-4D97-AF65-F5344CB8AC3E}">
        <p14:creationId xmlns:p14="http://schemas.microsoft.com/office/powerpoint/2010/main" val="8727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Bibliographie</a:t>
            </a:r>
            <a:endParaRPr lang="fr-L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/>
              <a:t>Borsi, L. et al., 2010. </a:t>
            </a:r>
            <a:r>
              <a:rPr lang="fr-LU" i="1" dirty="0"/>
              <a:t>Rapport travail et cohésion sociale N°111</a:t>
            </a:r>
            <a:r>
              <a:rPr lang="fr-LU" dirty="0"/>
              <a:t>, Luxembourg.</a:t>
            </a:r>
          </a:p>
          <a:p>
            <a:r>
              <a:rPr lang="en-US" dirty="0" smtClean="0"/>
              <a:t>Bradshaw</a:t>
            </a:r>
            <a:r>
              <a:rPr lang="en-US" dirty="0"/>
              <a:t>, J. et al., 2008. </a:t>
            </a:r>
            <a:r>
              <a:rPr lang="en-US" i="1" dirty="0"/>
              <a:t>A minimum income standard for Britain</a:t>
            </a:r>
            <a:r>
              <a:rPr lang="en-US" dirty="0"/>
              <a:t>, York: Joseph Rowntree Foundation.</a:t>
            </a:r>
          </a:p>
          <a:p>
            <a:r>
              <a:rPr lang="en-US" dirty="0" err="1"/>
              <a:t>Doyal</a:t>
            </a:r>
            <a:r>
              <a:rPr lang="en-US" dirty="0"/>
              <a:t>, L. &amp; Gough, I., 1991. </a:t>
            </a:r>
            <a:r>
              <a:rPr lang="en-US" i="1" dirty="0"/>
              <a:t>A Theory of Human Need</a:t>
            </a:r>
            <a:r>
              <a:rPr lang="en-US" dirty="0"/>
              <a:t>, Basingstoke: Macmillan.</a:t>
            </a:r>
          </a:p>
          <a:p>
            <a:r>
              <a:rPr lang="en-US" dirty="0" err="1"/>
              <a:t>Iso</a:t>
            </a:r>
            <a:r>
              <a:rPr lang="en-US" dirty="0"/>
              <a:t>-Aloha, S.E., 2005. A psychological analysis of leisure and health. In J. T. Haworth, ed. </a:t>
            </a:r>
            <a:r>
              <a:rPr lang="en-US" i="1" dirty="0"/>
              <a:t>Leisure and well-being</a:t>
            </a:r>
            <a:r>
              <a:rPr lang="en-US" dirty="0"/>
              <a:t>. London/New York: Routledge, pp. 133–146.</a:t>
            </a:r>
          </a:p>
          <a:p>
            <a:r>
              <a:rPr lang="en-US" dirty="0" smtClean="0"/>
              <a:t>Storms</a:t>
            </a:r>
            <a:r>
              <a:rPr lang="en-US" dirty="0"/>
              <a:t>, B. et al., 2013. </a:t>
            </a:r>
            <a:r>
              <a:rPr lang="en-US" i="1" dirty="0"/>
              <a:t>Towards a common framework for developing cross-nationally comparable reference budgets in Europe</a:t>
            </a:r>
            <a:r>
              <a:rPr lang="en-US" dirty="0"/>
              <a:t>, Antwerp.</a:t>
            </a:r>
          </a:p>
          <a:p>
            <a:endParaRPr lang="fr-L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44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897298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Etude qualitative 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140016" cy="5400600"/>
          </a:xfrm>
        </p:spPr>
        <p:txBody>
          <a:bodyPr>
            <a:normAutofit lnSpcReduction="10000"/>
          </a:bodyPr>
          <a:lstStyle/>
          <a:p>
            <a:r>
              <a:rPr lang="fr-LU" dirty="0" smtClean="0"/>
              <a:t>Connaître les expériences de personnes concernées par la précarité:</a:t>
            </a:r>
          </a:p>
          <a:p>
            <a:pPr lvl="1"/>
            <a:r>
              <a:rPr lang="fr-LU" dirty="0" smtClean="0"/>
              <a:t>Que signifie pour eux la notion de vie décente?</a:t>
            </a:r>
          </a:p>
          <a:p>
            <a:pPr lvl="1"/>
            <a:r>
              <a:rPr lang="fr-LU" dirty="0" smtClean="0"/>
              <a:t>Quelles sont leurs stratégies de compensation pour pallier les manques?</a:t>
            </a:r>
          </a:p>
          <a:p>
            <a:r>
              <a:rPr lang="fr-LU" dirty="0" smtClean="0"/>
              <a:t>15 </a:t>
            </a:r>
            <a:r>
              <a:rPr lang="fr-LU" u="sng" dirty="0" smtClean="0"/>
              <a:t>entretiens individuels </a:t>
            </a:r>
            <a:r>
              <a:rPr lang="fr-LU" dirty="0" smtClean="0"/>
              <a:t>suivant une mesure d’insertion RMG</a:t>
            </a:r>
            <a:endParaRPr lang="fr-LU" dirty="0"/>
          </a:p>
          <a:p>
            <a:r>
              <a:rPr lang="fr-LU" u="sng" dirty="0" smtClean="0"/>
              <a:t>Deux focus groups </a:t>
            </a:r>
            <a:r>
              <a:rPr lang="fr-LU" dirty="0" smtClean="0"/>
              <a:t>avec des personnes employées dans une entreprise sociale et bénéficiaires du RMG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45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137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De </a:t>
            </a:r>
            <a:r>
              <a:rPr lang="lb-LU" dirty="0" err="1"/>
              <a:t>quoi</a:t>
            </a:r>
            <a:r>
              <a:rPr lang="lb-LU" dirty="0"/>
              <a:t> a-t-on </a:t>
            </a:r>
            <a:r>
              <a:rPr lang="lb-LU" dirty="0" err="1"/>
              <a:t>besoin</a:t>
            </a:r>
            <a:r>
              <a:rPr lang="lb-LU" dirty="0"/>
              <a:t> pour </a:t>
            </a:r>
            <a:r>
              <a:rPr lang="lb-LU" dirty="0" err="1"/>
              <a:t>vivre</a:t>
            </a:r>
            <a:r>
              <a:rPr lang="lb-LU" dirty="0"/>
              <a:t> en </a:t>
            </a:r>
            <a:r>
              <a:rPr lang="lb-LU" dirty="0" err="1"/>
              <a:t>dignité</a:t>
            </a:r>
            <a:r>
              <a:rPr lang="lb-LU" dirty="0"/>
              <a:t>?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„En </a:t>
            </a:r>
            <a:r>
              <a:rPr lang="de-DE" dirty="0"/>
              <a:t>dezent an sozial </a:t>
            </a:r>
            <a:r>
              <a:rPr lang="de-DE" dirty="0" err="1"/>
              <a:t>aktivt</a:t>
            </a:r>
            <a:r>
              <a:rPr lang="de-DE" dirty="0"/>
              <a:t> </a:t>
            </a:r>
            <a:r>
              <a:rPr lang="de-DE" dirty="0" err="1"/>
              <a:t>Liewen</a:t>
            </a:r>
            <a:r>
              <a:rPr lang="de-DE" dirty="0"/>
              <a:t>. Jo also </a:t>
            </a:r>
            <a:r>
              <a:rPr lang="de-DE" dirty="0" err="1"/>
              <a:t>ech</a:t>
            </a:r>
            <a:r>
              <a:rPr lang="de-DE" dirty="0"/>
              <a:t> </a:t>
            </a:r>
            <a:r>
              <a:rPr lang="de-DE" dirty="0" err="1"/>
              <a:t>géif</a:t>
            </a:r>
            <a:r>
              <a:rPr lang="de-DE" dirty="0"/>
              <a:t> </a:t>
            </a:r>
            <a:r>
              <a:rPr lang="de-DE" dirty="0" err="1"/>
              <a:t>mol</a:t>
            </a:r>
            <a:r>
              <a:rPr lang="de-DE" dirty="0"/>
              <a:t> mengen wann </a:t>
            </a:r>
            <a:r>
              <a:rPr lang="de-DE" dirty="0" err="1"/>
              <a:t>ee</a:t>
            </a:r>
            <a:r>
              <a:rPr lang="de-DE" dirty="0"/>
              <a:t> </a:t>
            </a:r>
            <a:r>
              <a:rPr lang="de-DE" dirty="0" err="1"/>
              <a:t>mol</a:t>
            </a:r>
            <a:r>
              <a:rPr lang="de-DE" dirty="0"/>
              <a:t> </a:t>
            </a:r>
            <a:r>
              <a:rPr lang="de-DE" dirty="0" err="1"/>
              <a:t>säi</a:t>
            </a:r>
            <a:r>
              <a:rPr lang="de-DE" dirty="0"/>
              <a:t> </a:t>
            </a:r>
            <a:r>
              <a:rPr lang="de-DE" dirty="0" err="1"/>
              <a:t>Loyer</a:t>
            </a:r>
            <a:r>
              <a:rPr lang="de-DE" dirty="0"/>
              <a:t> </a:t>
            </a:r>
            <a:r>
              <a:rPr lang="de-DE" dirty="0" err="1"/>
              <a:t>bezuelt</a:t>
            </a:r>
            <a:r>
              <a:rPr lang="de-DE" dirty="0"/>
              <a:t> </a:t>
            </a:r>
            <a:r>
              <a:rPr lang="de-DE" dirty="0" err="1"/>
              <a:t>kritt</a:t>
            </a:r>
            <a:r>
              <a:rPr lang="de-DE" dirty="0"/>
              <a:t>, a seng </a:t>
            </a:r>
            <a:r>
              <a:rPr lang="de-DE" dirty="0" err="1"/>
              <a:t>Facturen</a:t>
            </a:r>
            <a:r>
              <a:rPr lang="de-DE" dirty="0"/>
              <a:t> </a:t>
            </a:r>
            <a:r>
              <a:rPr lang="de-DE" dirty="0" err="1"/>
              <a:t>bezuelt</a:t>
            </a:r>
            <a:r>
              <a:rPr lang="de-DE" dirty="0"/>
              <a:t> </a:t>
            </a:r>
            <a:r>
              <a:rPr lang="de-DE" dirty="0" err="1"/>
              <a:t>kritt</a:t>
            </a:r>
            <a:r>
              <a:rPr lang="de-DE" dirty="0"/>
              <a:t>, dass </a:t>
            </a:r>
            <a:r>
              <a:rPr lang="de-DE" dirty="0" err="1"/>
              <a:t>ee</a:t>
            </a:r>
            <a:r>
              <a:rPr lang="de-DE" dirty="0"/>
              <a:t> </a:t>
            </a:r>
            <a:r>
              <a:rPr lang="de-DE" dirty="0" err="1"/>
              <a:t>wéinstens</a:t>
            </a:r>
            <a:r>
              <a:rPr lang="de-DE" dirty="0"/>
              <a:t> </a:t>
            </a:r>
            <a:r>
              <a:rPr lang="de-DE" dirty="0" err="1"/>
              <a:t>roueg</a:t>
            </a:r>
            <a:r>
              <a:rPr lang="de-DE" dirty="0"/>
              <a:t> </a:t>
            </a:r>
            <a:r>
              <a:rPr lang="de-DE" dirty="0" err="1"/>
              <a:t>ka</a:t>
            </a:r>
            <a:r>
              <a:rPr lang="de-DE" dirty="0"/>
              <a:t> </a:t>
            </a:r>
            <a:r>
              <a:rPr lang="de-DE" dirty="0" err="1"/>
              <a:t>schlofen</a:t>
            </a:r>
            <a:r>
              <a:rPr lang="de-DE" dirty="0"/>
              <a:t>, </a:t>
            </a:r>
            <a:r>
              <a:rPr lang="de-DE" dirty="0" err="1"/>
              <a:t>säin</a:t>
            </a:r>
            <a:r>
              <a:rPr lang="de-DE" dirty="0"/>
              <a:t> </a:t>
            </a:r>
            <a:r>
              <a:rPr lang="de-DE" dirty="0" err="1"/>
              <a:t>Iessen</a:t>
            </a:r>
            <a:r>
              <a:rPr lang="de-DE" dirty="0"/>
              <a:t> </a:t>
            </a:r>
            <a:r>
              <a:rPr lang="de-DE" dirty="0" err="1"/>
              <a:t>huet</a:t>
            </a:r>
            <a:r>
              <a:rPr lang="de-DE" dirty="0"/>
              <a:t> </a:t>
            </a:r>
            <a:r>
              <a:rPr lang="de-DE" dirty="0" err="1"/>
              <a:t>fir</a:t>
            </a:r>
            <a:r>
              <a:rPr lang="de-DE" dirty="0"/>
              <a:t> de ganze </a:t>
            </a:r>
            <a:r>
              <a:rPr lang="de-DE" dirty="0" smtClean="0"/>
              <a:t>Mount. </a:t>
            </a:r>
            <a:r>
              <a:rPr lang="de-DE" dirty="0" err="1" smtClean="0"/>
              <a:t>Mee</a:t>
            </a:r>
            <a:r>
              <a:rPr lang="de-DE" dirty="0" smtClean="0"/>
              <a:t> </a:t>
            </a:r>
            <a:r>
              <a:rPr lang="de-DE" dirty="0"/>
              <a:t>et wär och flott wann </a:t>
            </a:r>
            <a:r>
              <a:rPr lang="de-DE" dirty="0" err="1"/>
              <a:t>ee</a:t>
            </a:r>
            <a:r>
              <a:rPr lang="de-DE" dirty="0"/>
              <a:t> </a:t>
            </a:r>
            <a:r>
              <a:rPr lang="de-DE" dirty="0" err="1"/>
              <a:t>mol</a:t>
            </a:r>
            <a:r>
              <a:rPr lang="de-DE" dirty="0"/>
              <a:t> </a:t>
            </a:r>
            <a:r>
              <a:rPr lang="de-DE" dirty="0" err="1"/>
              <a:t>kéint</a:t>
            </a:r>
            <a:r>
              <a:rPr lang="de-DE" dirty="0"/>
              <a:t> </a:t>
            </a:r>
            <a:r>
              <a:rPr lang="de-DE" dirty="0" err="1"/>
              <a:t>mat</a:t>
            </a:r>
            <a:r>
              <a:rPr lang="de-DE" dirty="0"/>
              <a:t> senge </a:t>
            </a:r>
            <a:r>
              <a:rPr lang="de-DE" dirty="0" err="1"/>
              <a:t>Kanner</a:t>
            </a:r>
            <a:r>
              <a:rPr lang="de-DE" dirty="0"/>
              <a:t> </a:t>
            </a:r>
            <a:r>
              <a:rPr lang="de-DE" dirty="0" err="1"/>
              <a:t>awer</a:t>
            </a:r>
            <a:r>
              <a:rPr lang="de-DE" dirty="0"/>
              <a:t> </a:t>
            </a:r>
            <a:r>
              <a:rPr lang="de-DE" dirty="0" err="1"/>
              <a:t>iergend</a:t>
            </a:r>
            <a:r>
              <a:rPr lang="de-DE" dirty="0"/>
              <a:t> </a:t>
            </a:r>
            <a:r>
              <a:rPr lang="de-DE" dirty="0" err="1"/>
              <a:t>eppes</a:t>
            </a:r>
            <a:r>
              <a:rPr lang="de-DE" dirty="0"/>
              <a:t> kann </a:t>
            </a:r>
            <a:r>
              <a:rPr lang="de-DE" dirty="0" err="1"/>
              <a:t>ennerhuelen</a:t>
            </a:r>
            <a:r>
              <a:rPr lang="de-DE" dirty="0" smtClean="0"/>
              <a:t>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dirty="0" smtClean="0"/>
              <a:t>« Une </a:t>
            </a:r>
            <a:r>
              <a:rPr lang="fr-FR" dirty="0"/>
              <a:t>vie décente? C'est une personne qui n'a pas de problèmes pour payer le loyer, qui n'est pas toujours eh inquiétée qu'elle doit payer ses </a:t>
            </a:r>
            <a:r>
              <a:rPr lang="fr-FR" dirty="0" smtClean="0"/>
              <a:t>comptes </a:t>
            </a:r>
            <a:r>
              <a:rPr lang="fr-FR" dirty="0"/>
              <a:t>et qui peut rester tranquille</a:t>
            </a:r>
            <a:r>
              <a:rPr lang="fr-FR" dirty="0" smtClean="0"/>
              <a:t>. »</a:t>
            </a:r>
            <a:endParaRPr lang="fr-LU" dirty="0"/>
          </a:p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129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2506DA-8C12-4CAC-B6EF-226AFDBC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Point de départ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B72D7B8F-B028-45D4-BC0F-4BEDB4A7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b-LU" dirty="0" smtClean="0"/>
          </a:p>
          <a:p>
            <a:pPr marL="0" indent="0">
              <a:buNone/>
            </a:pPr>
            <a:endParaRPr lang="lb-LU" dirty="0"/>
          </a:p>
          <a:p>
            <a:pPr marL="0" indent="0" algn="ctr">
              <a:buNone/>
            </a:pPr>
            <a:r>
              <a:rPr lang="fr-LU" sz="3200" dirty="0" smtClean="0"/>
              <a:t>« La dignité humaine est inviolable »</a:t>
            </a:r>
          </a:p>
          <a:p>
            <a:pPr marL="0" indent="0" algn="ctr">
              <a:buNone/>
            </a:pPr>
            <a:endParaRPr lang="lb-LU" dirty="0" smtClean="0"/>
          </a:p>
          <a:p>
            <a:pPr marL="0" indent="0" algn="ctr">
              <a:buNone/>
            </a:pPr>
            <a:r>
              <a:rPr lang="lb-LU" dirty="0" smtClean="0"/>
              <a:t>(</a:t>
            </a:r>
            <a:r>
              <a:rPr lang="lb-LU" dirty="0"/>
              <a:t>Article 1, Charte des </a:t>
            </a:r>
            <a:r>
              <a:rPr lang="lb-LU" dirty="0" err="1"/>
              <a:t>d</a:t>
            </a:r>
            <a:r>
              <a:rPr lang="lb-LU" dirty="0" err="1" smtClean="0"/>
              <a:t>roits</a:t>
            </a:r>
            <a:r>
              <a:rPr lang="lb-LU" dirty="0" smtClean="0"/>
              <a:t> </a:t>
            </a:r>
            <a:r>
              <a:rPr lang="lb-LU" dirty="0" err="1" smtClean="0"/>
              <a:t>fondamentaux</a:t>
            </a:r>
            <a:r>
              <a:rPr lang="lb-LU" dirty="0" smtClean="0"/>
              <a:t> </a:t>
            </a:r>
            <a:r>
              <a:rPr lang="lb-LU" dirty="0"/>
              <a:t>de l’Union européenne)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5CE1AC8D-672E-4BD5-BB95-99521F37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3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Indicateurs européens 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603777"/>
              </p:ext>
            </p:extLst>
          </p:nvPr>
        </p:nvGraphicFramePr>
        <p:xfrm>
          <a:off x="467544" y="1196753"/>
          <a:ext cx="77048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301208"/>
            <a:ext cx="55446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100" dirty="0" smtClean="0"/>
              <a:t>Taux </a:t>
            </a:r>
            <a:r>
              <a:rPr lang="fr-LU" sz="1100" dirty="0"/>
              <a:t>de risque de </a:t>
            </a:r>
            <a:r>
              <a:rPr lang="fr-LU" sz="1100" dirty="0" smtClean="0"/>
              <a:t>pauvreté ou d’exclusion </a:t>
            </a:r>
            <a:r>
              <a:rPr lang="fr-LU" sz="1100" dirty="0"/>
              <a:t>sociale (</a:t>
            </a:r>
            <a:r>
              <a:rPr lang="fr-LU" sz="1100" dirty="0" smtClean="0"/>
              <a:t>Europe -2020</a:t>
            </a:r>
            <a:r>
              <a:rPr lang="fr-LU" sz="1100" dirty="0"/>
              <a:t>), taux de risque </a:t>
            </a:r>
            <a:r>
              <a:rPr lang="fr-LU" sz="1100" dirty="0" smtClean="0"/>
              <a:t>de </a:t>
            </a:r>
            <a:r>
              <a:rPr lang="fr-LU" sz="1100" dirty="0"/>
              <a:t>pauvreté, taux de privation matérielle grave et </a:t>
            </a:r>
            <a:r>
              <a:rPr lang="fr-LU" sz="1100" dirty="0" smtClean="0"/>
              <a:t>pourcentage </a:t>
            </a:r>
            <a:r>
              <a:rPr lang="fr-LU" sz="1100" dirty="0"/>
              <a:t>de personnes qui habitent dans des </a:t>
            </a:r>
            <a:r>
              <a:rPr lang="fr-LU" sz="1100" dirty="0" smtClean="0"/>
              <a:t>ménages </a:t>
            </a:r>
            <a:r>
              <a:rPr lang="fr-LU" sz="1100" dirty="0"/>
              <a:t>à très </a:t>
            </a:r>
            <a:r>
              <a:rPr lang="fr-LU" sz="1100" dirty="0" smtClean="0"/>
              <a:t>faible </a:t>
            </a:r>
            <a:r>
              <a:rPr lang="fr-LU" sz="1100" dirty="0"/>
              <a:t>intensité de travail, </a:t>
            </a:r>
            <a:r>
              <a:rPr lang="fr-LU" sz="1100" dirty="0" smtClean="0"/>
              <a:t>2003-2016 </a:t>
            </a:r>
          </a:p>
          <a:p>
            <a:r>
              <a:rPr lang="fr-LU" sz="1100" dirty="0" smtClean="0"/>
              <a:t>Source: STATEC (en collaboration avec le LISER), EU-SILC</a:t>
            </a:r>
            <a:endParaRPr lang="fr-LU" sz="1100" dirty="0"/>
          </a:p>
          <a:p>
            <a:endParaRPr lang="fr-LU" sz="1100" dirty="0"/>
          </a:p>
        </p:txBody>
      </p:sp>
    </p:spTree>
    <p:extLst>
      <p:ext uri="{BB962C8B-B14F-4D97-AF65-F5344CB8AC3E}">
        <p14:creationId xmlns:p14="http://schemas.microsoft.com/office/powerpoint/2010/main" val="1282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188640"/>
            <a:ext cx="67320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LU" sz="3200" dirty="0" smtClean="0"/>
              <a:t>Qu’est-ce qu’un budget </a:t>
            </a:r>
            <a:r>
              <a:rPr lang="fr-LU" sz="3200" dirty="0"/>
              <a:t>de </a:t>
            </a:r>
            <a:r>
              <a:rPr lang="fr-LU" sz="3200" dirty="0" smtClean="0"/>
              <a:t>référence? </a:t>
            </a:r>
            <a:endParaRPr lang="fr-L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112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LU" sz="2400" dirty="0"/>
              <a:t>Un ensemble de </a:t>
            </a:r>
            <a:r>
              <a:rPr lang="fr-LU" sz="2400" b="1" dirty="0">
                <a:solidFill>
                  <a:schemeClr val="accent4">
                    <a:lumMod val="75000"/>
                  </a:schemeClr>
                </a:solidFill>
              </a:rPr>
              <a:t>paniers de biens et de services</a:t>
            </a:r>
            <a:r>
              <a:rPr lang="fr-LU" sz="2400" dirty="0"/>
              <a:t> qui représentent un certain standard de vie dans une société donnée (Bradshaw et al. 2008; Storms et al. </a:t>
            </a:r>
            <a:r>
              <a:rPr lang="fr-LU" sz="2400" dirty="0" smtClean="0"/>
              <a:t>2013)</a:t>
            </a:r>
            <a:endParaRPr lang="fr-LU" sz="2200" dirty="0"/>
          </a:p>
          <a:p>
            <a:pPr>
              <a:defRPr/>
            </a:pPr>
            <a:endParaRPr lang="fr-LU" dirty="0" smtClean="0"/>
          </a:p>
          <a:p>
            <a:pPr>
              <a:defRPr/>
            </a:pPr>
            <a:endParaRPr lang="fr-LU" dirty="0"/>
          </a:p>
          <a:p>
            <a:pPr>
              <a:defRPr/>
            </a:pPr>
            <a:r>
              <a:rPr lang="fr-LU" dirty="0" smtClean="0"/>
              <a:t>Objectif </a:t>
            </a:r>
            <a:r>
              <a:rPr lang="fr-LU" dirty="0"/>
              <a:t>= de calculer un </a:t>
            </a:r>
            <a:r>
              <a:rPr lang="fr-LU" b="1" dirty="0">
                <a:solidFill>
                  <a:schemeClr val="accent4">
                    <a:lumMod val="75000"/>
                  </a:schemeClr>
                </a:solidFill>
              </a:rPr>
              <a:t>montant concret </a:t>
            </a:r>
            <a:r>
              <a:rPr lang="fr-LU" dirty="0"/>
              <a:t>pour différents types de ménage </a:t>
            </a:r>
            <a:endParaRPr lang="fr-LU" dirty="0" smtClean="0"/>
          </a:p>
          <a:p>
            <a:pPr marL="0" indent="0">
              <a:buNone/>
              <a:defRPr/>
            </a:pPr>
            <a:r>
              <a:rPr lang="fr-LU" sz="2400" dirty="0"/>
              <a:t/>
            </a:r>
            <a:br>
              <a:rPr lang="fr-LU" sz="2400" dirty="0"/>
            </a:br>
            <a:endParaRPr lang="fr-LU" sz="2400" dirty="0"/>
          </a:p>
          <a:p>
            <a:pPr>
              <a:defRPr/>
            </a:pPr>
            <a:endParaRPr lang="fr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>
              <a:defRPr/>
            </a:pPr>
            <a:fld id="{2BE7AE68-D910-4AFC-9B33-776D23237174}" type="slidenum">
              <a:rPr lang="fr-FR" altLang="fr-FR" sz="12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7</a:t>
            </a:fld>
            <a:endParaRPr lang="fr-FR" altLang="fr-F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0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Qu’est-ce qu’un budget de référence?</a:t>
            </a:r>
            <a:endParaRPr lang="fr-L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LU" dirty="0" smtClean="0"/>
              <a:t>Approches différentes mais</a:t>
            </a:r>
          </a:p>
          <a:p>
            <a:pPr>
              <a:defRPr/>
            </a:pPr>
            <a:r>
              <a:rPr lang="fr-LU" dirty="0" smtClean="0"/>
              <a:t>3 étapes principales:</a:t>
            </a:r>
          </a:p>
          <a:p>
            <a:pPr lvl="1">
              <a:defRPr/>
            </a:pPr>
            <a:r>
              <a:rPr lang="fr-LU" dirty="0" smtClean="0"/>
              <a:t>Définir le standard de vie visé</a:t>
            </a:r>
          </a:p>
          <a:p>
            <a:pPr lvl="1">
              <a:defRPr/>
            </a:pPr>
            <a:r>
              <a:rPr lang="fr-LU" dirty="0" smtClean="0"/>
              <a:t>Définir des paniers de biens et de services </a:t>
            </a:r>
          </a:p>
          <a:p>
            <a:pPr lvl="1">
              <a:defRPr/>
            </a:pPr>
            <a:r>
              <a:rPr lang="fr-LU" dirty="0" smtClean="0"/>
              <a:t>Calculer le prix de ces paniers</a:t>
            </a:r>
          </a:p>
          <a:p>
            <a:endParaRPr lang="fr-LU" dirty="0" smtClean="0"/>
          </a:p>
          <a:p>
            <a:r>
              <a:rPr lang="fr-LU" dirty="0" smtClean="0"/>
              <a:t>Dans le cas du Luxembourg: un niveau de vie minimum pour participer activement à la société </a:t>
            </a:r>
            <a:endParaRPr lang="fr-LU" dirty="0"/>
          </a:p>
          <a:p>
            <a:endParaRPr lang="fr-LU" dirty="0" smtClean="0"/>
          </a:p>
          <a:p>
            <a:r>
              <a:rPr lang="fr-LU" dirty="0" smtClean="0"/>
              <a:t>Permettre </a:t>
            </a:r>
            <a:r>
              <a:rPr lang="fr-LU" dirty="0"/>
              <a:t>aux individus </a:t>
            </a:r>
            <a:r>
              <a:rPr lang="fr-LU" b="1" dirty="0">
                <a:solidFill>
                  <a:schemeClr val="accent4">
                    <a:lumMod val="75000"/>
                  </a:schemeClr>
                </a:solidFill>
              </a:rPr>
              <a:t>d’accomplir leurs différents rôles et fonctions sociales </a:t>
            </a:r>
            <a:r>
              <a:rPr lang="fr-LU" dirty="0"/>
              <a:t>(familiers, professionnels, etc.) </a:t>
            </a:r>
          </a:p>
          <a:p>
            <a:endParaRPr lang="fr-L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FC4F-9A2D-429A-B9A9-3BB7FEBE0BFA}" type="slidenum">
              <a:rPr lang="fr-LU" smtClean="0"/>
              <a:pPr>
                <a:defRPr/>
              </a:pPr>
              <a:t>8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64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Cadre du projet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LU" dirty="0"/>
              <a:t>Durée </a:t>
            </a:r>
            <a:r>
              <a:rPr lang="fr-LU" dirty="0" smtClean="0"/>
              <a:t>début 2014 – début 2016</a:t>
            </a:r>
            <a:endParaRPr lang="fr-LU" dirty="0"/>
          </a:p>
          <a:p>
            <a:r>
              <a:rPr lang="fr-LU" dirty="0"/>
              <a:t>Projet </a:t>
            </a:r>
            <a:r>
              <a:rPr lang="fr-LU" dirty="0" smtClean="0"/>
              <a:t>effectué par le STATEC en coopération </a:t>
            </a:r>
            <a:r>
              <a:rPr lang="fr-LU" dirty="0"/>
              <a:t>avec le Ministère de la Famille, de l’Intégration et à la Grande Région</a:t>
            </a:r>
          </a:p>
          <a:p>
            <a:pPr lvl="1"/>
            <a:r>
              <a:rPr lang="fr-LU" dirty="0"/>
              <a:t>Comité de pilotage (STATEC, MF, Caritas, IGSS, Ligue médico-sociale, Co-</a:t>
            </a:r>
            <a:r>
              <a:rPr lang="fr-LU" dirty="0" err="1"/>
              <a:t>labor</a:t>
            </a:r>
            <a:r>
              <a:rPr lang="fr-LU" dirty="0"/>
              <a:t>) </a:t>
            </a:r>
          </a:p>
          <a:p>
            <a:r>
              <a:rPr lang="fr-LU" dirty="0" smtClean="0"/>
              <a:t>Deux parties:</a:t>
            </a:r>
          </a:p>
          <a:p>
            <a:pPr lvl="1"/>
            <a:r>
              <a:rPr lang="fr-LU" dirty="0" smtClean="0"/>
              <a:t>Étude qualitative préparatoire (Franziskus 2014)</a:t>
            </a:r>
          </a:p>
          <a:p>
            <a:pPr lvl="1"/>
            <a:r>
              <a:rPr lang="fr-LU" dirty="0" smtClean="0"/>
              <a:t>Développement du budget de référence à proprement parler </a:t>
            </a:r>
            <a:endParaRPr lang="fr-LU" dirty="0"/>
          </a:p>
          <a:p>
            <a:r>
              <a:rPr lang="fr-LU" dirty="0"/>
              <a:t>Projet pilote du STATEC (Borsi et al. 2010)</a:t>
            </a:r>
          </a:p>
          <a:p>
            <a:endParaRPr lang="fr-LU" dirty="0"/>
          </a:p>
          <a:p>
            <a:pPr lvl="1"/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D070-302C-43DC-BF31-1B1EF51A74E5}" type="slidenum">
              <a:rPr lang="fr-LU" smtClean="0"/>
              <a:pPr/>
              <a:t>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74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C_template_2014">
  <a:themeElements>
    <a:clrScheme name="STATEC PPT 2014">
      <a:dk1>
        <a:srgbClr val="008091"/>
      </a:dk1>
      <a:lt1>
        <a:srgbClr val="FAFAFA"/>
      </a:lt1>
      <a:dk2>
        <a:srgbClr val="6F6F6F"/>
      </a:dk2>
      <a:lt2>
        <a:srgbClr val="A6A6A6"/>
      </a:lt2>
      <a:accent1>
        <a:srgbClr val="005786"/>
      </a:accent1>
      <a:accent2>
        <a:srgbClr val="0092CF"/>
      </a:accent2>
      <a:accent3>
        <a:srgbClr val="5BA76A"/>
      </a:accent3>
      <a:accent4>
        <a:srgbClr val="A4AF29"/>
      </a:accent4>
      <a:accent5>
        <a:srgbClr val="6F6F6F"/>
      </a:accent5>
      <a:accent6>
        <a:srgbClr val="D0671C"/>
      </a:accent6>
      <a:hlink>
        <a:srgbClr val="008091"/>
      </a:hlink>
      <a:folHlink>
        <a:srgbClr val="D0671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STATEC_template_2014</Template>
  <TotalTime>524</TotalTime>
  <Words>1997</Words>
  <Application>Microsoft Office PowerPoint</Application>
  <PresentationFormat>On-screen Show (4:3)</PresentationFormat>
  <Paragraphs>291</Paragraphs>
  <Slides>46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STATEC_template_2014</vt:lpstr>
      <vt:lpstr>Quels besoins pour une participation sociale adéquate? Un budget de référence pour le Luxembourg</vt:lpstr>
      <vt:lpstr>Plan de la présentation</vt:lpstr>
      <vt:lpstr>I. Introduction </vt:lpstr>
      <vt:lpstr>Question de départ </vt:lpstr>
      <vt:lpstr>Point de départ</vt:lpstr>
      <vt:lpstr>Indicateurs européens </vt:lpstr>
      <vt:lpstr>Qu’est-ce qu’un budget de référence? </vt:lpstr>
      <vt:lpstr>Qu’est-ce qu’un budget de référence?</vt:lpstr>
      <vt:lpstr>Cadre du projet</vt:lpstr>
      <vt:lpstr>Projets européens </vt:lpstr>
      <vt:lpstr>Pourquoi est-il utile d’avoir un budget de référence?</vt:lpstr>
      <vt:lpstr>Cadre théorique</vt:lpstr>
      <vt:lpstr>Les paniers du budget de référence </vt:lpstr>
      <vt:lpstr>Principes méthodologiques</vt:lpstr>
      <vt:lpstr>Choix-clés</vt:lpstr>
      <vt:lpstr>Méthode du pricing</vt:lpstr>
      <vt:lpstr>Exemple panier hygiène</vt:lpstr>
      <vt:lpstr>II. Résultats</vt:lpstr>
      <vt:lpstr>Budgets totaux </vt:lpstr>
      <vt:lpstr>Résultats</vt:lpstr>
      <vt:lpstr>Le loyer</vt:lpstr>
      <vt:lpstr>Loyer</vt:lpstr>
      <vt:lpstr>Loyer</vt:lpstr>
      <vt:lpstr>Autres coûts du logement</vt:lpstr>
      <vt:lpstr>Coût global du panier logement</vt:lpstr>
      <vt:lpstr>Le panier vie sociale</vt:lpstr>
      <vt:lpstr>Budget mensuel vie sociale</vt:lpstr>
      <vt:lpstr>Budget fêtes et cadeaux</vt:lpstr>
      <vt:lpstr>Budget fêtes de fin d’année</vt:lpstr>
      <vt:lpstr>Investissement et amortissement des biens durables</vt:lpstr>
      <vt:lpstr>III. Analyses</vt:lpstr>
      <vt:lpstr>Le seuil de risque de pauvreté</vt:lpstr>
      <vt:lpstr>Le salaire social minimum non qualifié (SSM) </vt:lpstr>
      <vt:lpstr>Le revenu minimum garanti (RMG)</vt:lpstr>
      <vt:lpstr>IV. Réception du projet et suite des travaux</vt:lpstr>
      <vt:lpstr>Réception mitigée du budget de référence</vt:lpstr>
      <vt:lpstr>Utilisation concrète du budget de référence</vt:lpstr>
      <vt:lpstr>Exemple LISKO, Croix-Rouge</vt:lpstr>
      <vt:lpstr>Suite du projet </vt:lpstr>
      <vt:lpstr>Conclusions</vt:lpstr>
      <vt:lpstr>Pour en savoir plus</vt:lpstr>
      <vt:lpstr>Pour en savoir plus sur le projet européen</vt:lpstr>
      <vt:lpstr>PowerPoint Presentation</vt:lpstr>
      <vt:lpstr>Bibliographie</vt:lpstr>
      <vt:lpstr>Etude qualitative </vt:lpstr>
      <vt:lpstr>De quoi a-t-on besoin pour vivre en dignité?</vt:lpstr>
    </vt:vector>
  </TitlesOfParts>
  <Company>STATEC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lignes</dc:title>
  <dc:creator>Anne Franziskus</dc:creator>
  <cp:lastModifiedBy>Anne Franziskus</cp:lastModifiedBy>
  <cp:revision>98</cp:revision>
  <cp:lastPrinted>2017-11-30T09:05:05Z</cp:lastPrinted>
  <dcterms:created xsi:type="dcterms:W3CDTF">2017-11-13T07:02:02Z</dcterms:created>
  <dcterms:modified xsi:type="dcterms:W3CDTF">2017-12-01T08:19:40Z</dcterms:modified>
</cp:coreProperties>
</file>